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5.xml" ContentType="application/vnd.openxmlformats-officedocument.presentationml.notesSlide+xml"/>
  <Override PartName="/ppt/charts/chart6.xml" ContentType="application/vnd.openxmlformats-officedocument.drawingml.chart+xml"/>
  <Override PartName="/ppt/notesSlides/notesSlide6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2.xml" ContentType="application/vnd.openxmlformats-officedocument.themeOverride+xml"/>
  <Override PartName="/ppt/drawings/drawing3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4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9.xml" ContentType="application/vnd.openxmlformats-officedocument.presentationml.notesSlid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5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11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6.xml" ContentType="application/vnd.openxmlformats-officedocument.drawingml.chartshapes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713" r:id="rId4"/>
  </p:sldMasterIdLst>
  <p:notesMasterIdLst>
    <p:notesMasterId r:id="rId23"/>
  </p:notesMasterIdLst>
  <p:handoutMasterIdLst>
    <p:handoutMasterId r:id="rId24"/>
  </p:handoutMasterIdLst>
  <p:sldIdLst>
    <p:sldId id="256" r:id="rId5"/>
    <p:sldId id="270" r:id="rId6"/>
    <p:sldId id="266" r:id="rId7"/>
    <p:sldId id="264" r:id="rId8"/>
    <p:sldId id="286" r:id="rId9"/>
    <p:sldId id="267" r:id="rId10"/>
    <p:sldId id="276" r:id="rId11"/>
    <p:sldId id="268" r:id="rId12"/>
    <p:sldId id="288" r:id="rId13"/>
    <p:sldId id="277" r:id="rId14"/>
    <p:sldId id="278" r:id="rId15"/>
    <p:sldId id="280" r:id="rId16"/>
    <p:sldId id="279" r:id="rId17"/>
    <p:sldId id="281" r:id="rId18"/>
    <p:sldId id="289" r:id="rId19"/>
    <p:sldId id="271" r:id="rId20"/>
    <p:sldId id="282" r:id="rId21"/>
    <p:sldId id="287" r:id="rId22"/>
  </p:sldIdLst>
  <p:sldSz cx="9144000" cy="6858000" type="screen4x3"/>
  <p:notesSz cx="6794500" cy="9906000"/>
  <p:defaultTextStyle>
    <a:defPPr>
      <a:defRPr lang="nl-NL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27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27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27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27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27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27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27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27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27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0" userDrawn="1">
          <p15:clr>
            <a:srgbClr val="A4A3A4"/>
          </p15:clr>
        </p15:guide>
        <p15:guide id="2" pos="214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691E57"/>
    <a:srgbClr val="7391B9"/>
    <a:srgbClr val="FF6423"/>
    <a:srgbClr val="EA7123"/>
    <a:srgbClr val="F6BF9F"/>
    <a:srgbClr val="005A8C"/>
    <a:srgbClr val="002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74686" autoAdjust="0"/>
  </p:normalViewPr>
  <p:slideViewPr>
    <p:cSldViewPr snapToObjects="1">
      <p:cViewPr varScale="1">
        <p:scale>
          <a:sx n="55" d="100"/>
          <a:sy n="55" d="100"/>
        </p:scale>
        <p:origin x="173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6" d="100"/>
          <a:sy n="86" d="100"/>
        </p:scale>
        <p:origin x="-3846" y="-84"/>
      </p:cViewPr>
      <p:guideLst>
        <p:guide orient="horz" pos="3120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-werkblad1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10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5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werkblad11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12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6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13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4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werkblad6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6.xml"/><Relationship Id="rId1" Type="http://schemas.microsoft.com/office/2011/relationships/chartStyle" Target="style6.xml"/><Relationship Id="rId5" Type="http://schemas.openxmlformats.org/officeDocument/2006/relationships/chartUserShapes" Target="../drawings/drawing3.xml"/><Relationship Id="rId4" Type="http://schemas.openxmlformats.org/officeDocument/2006/relationships/package" Target="../embeddings/Microsoft_Excel-werkblad7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8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4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9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865342645520056"/>
          <c:y val="9.6108995939157948E-2"/>
          <c:w val="0.7895720628609787"/>
          <c:h val="0.805802108394622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Blad2!$B$5</c:f>
              <c:strCache>
                <c:ptCount val="1"/>
                <c:pt idx="0">
                  <c:v>werknemers</c:v>
                </c:pt>
              </c:strCache>
            </c:strRef>
          </c:tx>
          <c:spPr>
            <a:solidFill>
              <a:srgbClr val="31B7B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Blad2!$C$4:$M$4</c:f>
              <c:strCache>
                <c:ptCount val="11"/>
                <c:pt idx="0">
                  <c:v>03/04</c:v>
                </c:pt>
                <c:pt idx="1">
                  <c:v>04/05</c:v>
                </c:pt>
                <c:pt idx="2">
                  <c:v>05/06</c:v>
                </c:pt>
                <c:pt idx="3">
                  <c:v>06/07</c:v>
                </c:pt>
                <c:pt idx="4">
                  <c:v>07/08</c:v>
                </c:pt>
                <c:pt idx="5">
                  <c:v>08/09</c:v>
                </c:pt>
                <c:pt idx="6">
                  <c:v>09/10</c:v>
                </c:pt>
                <c:pt idx="7">
                  <c:v>10/11</c:v>
                </c:pt>
                <c:pt idx="8">
                  <c:v>11/12</c:v>
                </c:pt>
                <c:pt idx="9">
                  <c:v>12/13</c:v>
                </c:pt>
                <c:pt idx="10">
                  <c:v>13/14</c:v>
                </c:pt>
              </c:strCache>
            </c:strRef>
          </c:cat>
          <c:val>
            <c:numRef>
              <c:f>Blad2!$C$5:$M$5</c:f>
              <c:numCache>
                <c:formatCode>#,##0</c:formatCode>
                <c:ptCount val="11"/>
                <c:pt idx="0">
                  <c:v>46020</c:v>
                </c:pt>
                <c:pt idx="1">
                  <c:v>47797</c:v>
                </c:pt>
                <c:pt idx="2">
                  <c:v>45947</c:v>
                </c:pt>
                <c:pt idx="3">
                  <c:v>45922</c:v>
                </c:pt>
                <c:pt idx="4">
                  <c:v>51342</c:v>
                </c:pt>
                <c:pt idx="5">
                  <c:v>52155</c:v>
                </c:pt>
                <c:pt idx="6">
                  <c:v>50181</c:v>
                </c:pt>
                <c:pt idx="7">
                  <c:v>48407</c:v>
                </c:pt>
                <c:pt idx="8">
                  <c:v>50019</c:v>
                </c:pt>
                <c:pt idx="9">
                  <c:v>49751</c:v>
                </c:pt>
                <c:pt idx="10">
                  <c:v>50338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8"/>
        <c:axId val="230272840"/>
        <c:axId val="229458392"/>
      </c:barChart>
      <c:lineChart>
        <c:grouping val="stacked"/>
        <c:varyColors val="0"/>
        <c:ser>
          <c:idx val="1"/>
          <c:order val="1"/>
          <c:tx>
            <c:strRef>
              <c:f>Blad2!$B$6</c:f>
              <c:strCache>
                <c:ptCount val="1"/>
                <c:pt idx="0">
                  <c:v>bedragen (in miljoen €)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49,2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52,9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52,9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2951419267036063E-2"/>
                  <c:y val="-0.1270239129329782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mtClean="0"/>
                      <a:t>41,4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658172936716244E-2"/>
                      <c:h val="3.7125229223657463E-2"/>
                    </c:manualLayout>
                  </c15:layout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55,9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mtClean="0"/>
                      <a:t>59,4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smtClean="0"/>
                      <a:t>58,2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 smtClean="0"/>
                      <a:t>56,4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 smtClean="0"/>
                      <a:t>60,3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 smtClean="0"/>
                      <a:t>65,8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2.8321789637406437E-2"/>
                  <c:y val="-1.8830346609012734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66,0</a:t>
                    </a:r>
                  </a:p>
                  <a:p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Blad2!$C$4:$M$4</c:f>
              <c:strCache>
                <c:ptCount val="11"/>
                <c:pt idx="0">
                  <c:v>03/04</c:v>
                </c:pt>
                <c:pt idx="1">
                  <c:v>04/05</c:v>
                </c:pt>
                <c:pt idx="2">
                  <c:v>05/06</c:v>
                </c:pt>
                <c:pt idx="3">
                  <c:v>06/07</c:v>
                </c:pt>
                <c:pt idx="4">
                  <c:v>07/08</c:v>
                </c:pt>
                <c:pt idx="5">
                  <c:v>08/09</c:v>
                </c:pt>
                <c:pt idx="6">
                  <c:v>09/10</c:v>
                </c:pt>
                <c:pt idx="7">
                  <c:v>10/11</c:v>
                </c:pt>
                <c:pt idx="8">
                  <c:v>11/12</c:v>
                </c:pt>
                <c:pt idx="9">
                  <c:v>12/13</c:v>
                </c:pt>
                <c:pt idx="10">
                  <c:v>13/14</c:v>
                </c:pt>
              </c:strCache>
            </c:strRef>
          </c:cat>
          <c:val>
            <c:numRef>
              <c:f>Blad2!$C$6:$M$6</c:f>
              <c:numCache>
                <c:formatCode>#,##0</c:formatCode>
                <c:ptCount val="11"/>
                <c:pt idx="0">
                  <c:v>49228928</c:v>
                </c:pt>
                <c:pt idx="1">
                  <c:v>52916932</c:v>
                </c:pt>
                <c:pt idx="2">
                  <c:v>52858493</c:v>
                </c:pt>
                <c:pt idx="3">
                  <c:v>41405924</c:v>
                </c:pt>
                <c:pt idx="4">
                  <c:v>55855552</c:v>
                </c:pt>
                <c:pt idx="5">
                  <c:v>59441557</c:v>
                </c:pt>
                <c:pt idx="6">
                  <c:v>58165050</c:v>
                </c:pt>
                <c:pt idx="7">
                  <c:v>56435972</c:v>
                </c:pt>
                <c:pt idx="8">
                  <c:v>60259333.054800004</c:v>
                </c:pt>
                <c:pt idx="9">
                  <c:v>65827258.649500012</c:v>
                </c:pt>
                <c:pt idx="10">
                  <c:v>65988195.5211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0350832"/>
        <c:axId val="230326784"/>
      </c:lineChart>
      <c:catAx>
        <c:axId val="230272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229458392"/>
        <c:crosses val="autoZero"/>
        <c:auto val="1"/>
        <c:lblAlgn val="ctr"/>
        <c:lblOffset val="100"/>
        <c:noMultiLvlLbl val="0"/>
      </c:catAx>
      <c:valAx>
        <c:axId val="229458392"/>
        <c:scaling>
          <c:orientation val="minMax"/>
          <c:max val="8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230272840"/>
        <c:crosses val="autoZero"/>
        <c:crossBetween val="between"/>
        <c:majorUnit val="10000"/>
      </c:valAx>
      <c:valAx>
        <c:axId val="230326784"/>
        <c:scaling>
          <c:orientation val="minMax"/>
          <c:max val="70000000"/>
          <c:min val="20000000"/>
        </c:scaling>
        <c:delete val="0"/>
        <c:axPos val="r"/>
        <c:numFmt formatCode="_(&quot;€&quot;* #,##0_);_(&quot;€&quot;* \(#,##0\);_(&quot;€&quot;* &quot;-&quot;_);_(@_)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230350832"/>
        <c:crosses val="max"/>
        <c:crossBetween val="between"/>
      </c:valAx>
      <c:catAx>
        <c:axId val="2303508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30326784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  <a:effectLst/>
      </c:spPr>
    </c:plotArea>
    <c:legend>
      <c:legendPos val="t"/>
      <c:layout>
        <c:manualLayout>
          <c:xMode val="edge"/>
          <c:yMode val="edge"/>
          <c:x val="0.32248165159910569"/>
          <c:y val="1.6633956443029125E-3"/>
          <c:w val="0.34852902709195249"/>
          <c:h val="7.75154713377869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/>
      </a:pPr>
      <a:endParaRPr lang="nl-BE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159424516379904E-2"/>
          <c:y val="6.0241757260301149E-2"/>
          <c:w val="0.8852132545931759"/>
          <c:h val="0.679773598744026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Blad6!$D$33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660066"/>
              </a:solidFill>
              <a:ln>
                <a:noFill/>
              </a:ln>
              <a:effectLst/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00" b="1" i="0" u="none" strike="noStrike" kern="1200" baseline="0">
                      <a:solidFill>
                        <a:srgbClr val="66006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Blad6!$C$34:$C$53</c:f>
              <c:strCache>
                <c:ptCount val="20"/>
                <c:pt idx="0">
                  <c:v>totaal</c:v>
                </c:pt>
                <c:pt idx="2">
                  <c:v>M</c:v>
                </c:pt>
                <c:pt idx="3">
                  <c:v>V</c:v>
                </c:pt>
                <c:pt idx="5">
                  <c:v>&lt; 25 jaar</c:v>
                </c:pt>
                <c:pt idx="6">
                  <c:v>25-29 jaar</c:v>
                </c:pt>
                <c:pt idx="7">
                  <c:v>30-39 jaar</c:v>
                </c:pt>
                <c:pt idx="8">
                  <c:v>40-49 jaar</c:v>
                </c:pt>
                <c:pt idx="9">
                  <c:v>50+ jaar</c:v>
                </c:pt>
                <c:pt idx="11">
                  <c:v>laag</c:v>
                </c:pt>
                <c:pt idx="12">
                  <c:v>midden</c:v>
                </c:pt>
                <c:pt idx="13">
                  <c:v>hoog</c:v>
                </c:pt>
                <c:pt idx="15">
                  <c:v>pmah</c:v>
                </c:pt>
                <c:pt idx="16">
                  <c:v>geen pmah</c:v>
                </c:pt>
                <c:pt idx="18">
                  <c:v>allochtoon</c:v>
                </c:pt>
                <c:pt idx="19">
                  <c:v>autochtoon</c:v>
                </c:pt>
              </c:strCache>
            </c:strRef>
          </c:cat>
          <c:val>
            <c:numRef>
              <c:f>Blad6!$D$34:$D$53</c:f>
              <c:numCache>
                <c:formatCode>General</c:formatCode>
                <c:ptCount val="20"/>
                <c:pt idx="0" formatCode="&quot;€&quot;\ #,##0">
                  <c:v>199.54646280598908</c:v>
                </c:pt>
                <c:pt idx="2" formatCode="&quot;€&quot;\ #,##0">
                  <c:v>204.35604779618984</c:v>
                </c:pt>
                <c:pt idx="3" formatCode="&quot;€&quot;\ #,##0">
                  <c:v>195.30680180851593</c:v>
                </c:pt>
                <c:pt idx="5" formatCode="&quot;€&quot;\ #,##0">
                  <c:v>221.90862944162436</c:v>
                </c:pt>
                <c:pt idx="6" formatCode="&quot;€&quot;\ #,##0">
                  <c:v>210.94191007548409</c:v>
                </c:pt>
                <c:pt idx="7" formatCode="&quot;€&quot;\ #,##0">
                  <c:v>206.32866443085422</c:v>
                </c:pt>
                <c:pt idx="8" formatCode="&quot;€&quot;\ #,##0">
                  <c:v>194.11464618760286</c:v>
                </c:pt>
                <c:pt idx="9" formatCode="&quot;€&quot;\ #,##0">
                  <c:v>178.94546725704964</c:v>
                </c:pt>
                <c:pt idx="11" formatCode="&quot;€&quot;\ #,##0">
                  <c:v>195.21836358852934</c:v>
                </c:pt>
                <c:pt idx="12" formatCode="&quot;€&quot;\ #,##0">
                  <c:v>207.9662809774631</c:v>
                </c:pt>
                <c:pt idx="13" formatCode="&quot;€&quot;\ #,##0">
                  <c:v>176.72906403940885</c:v>
                </c:pt>
                <c:pt idx="15" formatCode="&quot;€&quot;\ #,##0">
                  <c:v>186.35151515151514</c:v>
                </c:pt>
                <c:pt idx="16" formatCode="&quot;€&quot;\ #,##0">
                  <c:v>199.84032501889644</c:v>
                </c:pt>
                <c:pt idx="18" formatCode="&quot;€&quot;\ #,##0">
                  <c:v>195.88156723063224</c:v>
                </c:pt>
                <c:pt idx="19" formatCode="&quot;€&quot;\ #,##0">
                  <c:v>199.90434782608696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"/>
        <c:overlap val="-25"/>
        <c:axId val="229729080"/>
        <c:axId val="229729472"/>
      </c:barChart>
      <c:catAx>
        <c:axId val="229729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229729472"/>
        <c:crosses val="autoZero"/>
        <c:auto val="1"/>
        <c:lblAlgn val="ctr"/>
        <c:lblOffset val="100"/>
        <c:noMultiLvlLbl val="0"/>
      </c:catAx>
      <c:valAx>
        <c:axId val="229729472"/>
        <c:scaling>
          <c:orientation val="minMax"/>
          <c:max val="25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€&quot;\ 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229729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nl-BE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122703412073491E-2"/>
          <c:y val="0.1065491490982982"/>
          <c:w val="0.87232174103237092"/>
          <c:h val="0.7860513081026163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Blad2!$J$26</c:f>
              <c:strCache>
                <c:ptCount val="1"/>
                <c:pt idx="0">
                  <c:v>CVO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Blad2!$K$25:$P$25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Blad2!$K$26:$P$26</c:f>
              <c:numCache>
                <c:formatCode>0.0%</c:formatCode>
                <c:ptCount val="6"/>
                <c:pt idx="0">
                  <c:v>0.56187328875394449</c:v>
                </c:pt>
                <c:pt idx="1">
                  <c:v>0.69966993983192449</c:v>
                </c:pt>
                <c:pt idx="2">
                  <c:v>0.68837908185468311</c:v>
                </c:pt>
                <c:pt idx="3">
                  <c:v>0.65888289714540149</c:v>
                </c:pt>
                <c:pt idx="4">
                  <c:v>0.70711834547556562</c:v>
                </c:pt>
                <c:pt idx="5">
                  <c:v>0.69014047247427313</c:v>
                </c:pt>
              </c:numCache>
            </c:numRef>
          </c:val>
        </c:ser>
        <c:ser>
          <c:idx val="1"/>
          <c:order val="1"/>
          <c:tx>
            <c:strRef>
              <c:f>Blad2!$J$27</c:f>
              <c:strCache>
                <c:ptCount val="1"/>
                <c:pt idx="0">
                  <c:v>hoger onderwijs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Blad2!$K$25:$P$25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Blad2!$K$27:$P$27</c:f>
              <c:numCache>
                <c:formatCode>0.0%</c:formatCode>
                <c:ptCount val="6"/>
                <c:pt idx="0">
                  <c:v>8.7055076025554609E-2</c:v>
                </c:pt>
                <c:pt idx="1">
                  <c:v>0.11934020890092434</c:v>
                </c:pt>
                <c:pt idx="2">
                  <c:v>0.11840970859437223</c:v>
                </c:pt>
                <c:pt idx="3">
                  <c:v>0.13294661851283826</c:v>
                </c:pt>
                <c:pt idx="4">
                  <c:v>0.12408933257482613</c:v>
                </c:pt>
                <c:pt idx="5">
                  <c:v>9.4812306552736703E-2</c:v>
                </c:pt>
              </c:numCache>
            </c:numRef>
          </c:val>
        </c:ser>
        <c:ser>
          <c:idx val="2"/>
          <c:order val="2"/>
          <c:tx>
            <c:strRef>
              <c:f>Blad2!$J$28</c:f>
              <c:strCache>
                <c:ptCount val="1"/>
                <c:pt idx="0">
                  <c:v>syntra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Blad2!$K$25:$P$25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Blad2!$K$28:$P$28</c:f>
              <c:numCache>
                <c:formatCode>0.0%</c:formatCode>
                <c:ptCount val="6"/>
                <c:pt idx="0">
                  <c:v>9.5811883727727698E-2</c:v>
                </c:pt>
                <c:pt idx="1">
                  <c:v>8.4383462421703304E-2</c:v>
                </c:pt>
                <c:pt idx="2">
                  <c:v>0.10310454967197366</c:v>
                </c:pt>
                <c:pt idx="3">
                  <c:v>0.10863058427744521</c:v>
                </c:pt>
                <c:pt idx="4">
                  <c:v>0.10238012221753252</c:v>
                </c:pt>
                <c:pt idx="5">
                  <c:v>0.1486468611941483</c:v>
                </c:pt>
              </c:numCache>
            </c:numRef>
          </c:val>
        </c:ser>
        <c:ser>
          <c:idx val="3"/>
          <c:order val="3"/>
          <c:tx>
            <c:strRef>
              <c:f>Blad2!$J$29</c:f>
              <c:strCache>
                <c:ptCount val="1"/>
                <c:pt idx="0">
                  <c:v>private centra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Blad2!$K$25:$P$25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Blad2!$K$29:$P$29</c:f>
              <c:numCache>
                <c:formatCode>0.0%</c:formatCode>
                <c:ptCount val="6"/>
                <c:pt idx="0">
                  <c:v>8.2837730626755979E-2</c:v>
                </c:pt>
                <c:pt idx="1">
                  <c:v>5.0521429218144252E-2</c:v>
                </c:pt>
                <c:pt idx="2">
                  <c:v>5.1564591219239835E-2</c:v>
                </c:pt>
                <c:pt idx="3">
                  <c:v>6.0443773808934842E-2</c:v>
                </c:pt>
                <c:pt idx="4">
                  <c:v>4.3198208944268068E-2</c:v>
                </c:pt>
                <c:pt idx="5">
                  <c:v>2.4046982884050685E-2</c:v>
                </c:pt>
              </c:numCache>
            </c:numRef>
          </c:val>
        </c:ser>
        <c:ser>
          <c:idx val="4"/>
          <c:order val="4"/>
          <c:tx>
            <c:strRef>
              <c:f>Blad2!$J$30</c:f>
              <c:strCache>
                <c:ptCount val="1"/>
                <c:pt idx="0">
                  <c:v>overige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nl-BE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Blad2!$K$25:$P$25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Blad2!$K$30:$P$30</c:f>
              <c:numCache>
                <c:formatCode>0.0%</c:formatCode>
                <c:ptCount val="6"/>
                <c:pt idx="0">
                  <c:v>0.17242202086601727</c:v>
                </c:pt>
                <c:pt idx="1">
                  <c:v>4.6084959627303627E-2</c:v>
                </c:pt>
                <c:pt idx="2">
                  <c:v>3.8542068659731171E-2</c:v>
                </c:pt>
                <c:pt idx="3">
                  <c:v>3.9096126255380198E-2</c:v>
                </c:pt>
                <c:pt idx="4">
                  <c:v>2.1709210357293597E-2</c:v>
                </c:pt>
                <c:pt idx="5">
                  <c:v>4.2353376894791142E-2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9"/>
        <c:overlap val="100"/>
        <c:axId val="229730256"/>
        <c:axId val="233362456"/>
      </c:barChart>
      <c:catAx>
        <c:axId val="229730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nl-BE"/>
          </a:p>
        </c:txPr>
        <c:crossAx val="233362456"/>
        <c:crosses val="autoZero"/>
        <c:auto val="1"/>
        <c:lblAlgn val="ctr"/>
        <c:lblOffset val="100"/>
        <c:noMultiLvlLbl val="0"/>
      </c:catAx>
      <c:valAx>
        <c:axId val="233362456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nl-BE"/>
          </a:p>
        </c:txPr>
        <c:crossAx val="229730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 sz="1400"/>
          </a:pPr>
          <a:endParaRPr lang="nl-B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/>
      </a:pPr>
      <a:endParaRPr lang="nl-BE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Blad2!$E$49</c:f>
              <c:strCache>
                <c:ptCount val="1"/>
                <c:pt idx="0">
                  <c:v>opleidingskrediet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660066"/>
              </a:solidFill>
              <a:ln>
                <a:noFill/>
              </a:ln>
              <a:effectLst/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66006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1.2578616352201142E-2"/>
                  <c:y val="-2.8060326608944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2.8301886792452716E-2"/>
                  <c:y val="-1.0288667567714081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2.515723270440251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Blad2!$D$50:$D$63</c:f>
              <c:strCache>
                <c:ptCount val="14"/>
                <c:pt idx="0">
                  <c:v>totaal</c:v>
                </c:pt>
                <c:pt idx="2">
                  <c:v>man</c:v>
                </c:pt>
                <c:pt idx="3">
                  <c:v>vrouw</c:v>
                </c:pt>
                <c:pt idx="5">
                  <c:v>&lt; 30 jaar</c:v>
                </c:pt>
                <c:pt idx="6">
                  <c:v>30-39 jaar</c:v>
                </c:pt>
                <c:pt idx="7">
                  <c:v>40-49 jaar</c:v>
                </c:pt>
                <c:pt idx="8">
                  <c:v>50+ jaar</c:v>
                </c:pt>
                <c:pt idx="11">
                  <c:v>openbare sector</c:v>
                </c:pt>
                <c:pt idx="12">
                  <c:v>privé sector</c:v>
                </c:pt>
                <c:pt idx="13">
                  <c:v>social profit</c:v>
                </c:pt>
              </c:strCache>
            </c:strRef>
          </c:cat>
          <c:val>
            <c:numRef>
              <c:f>Blad2!$E$50:$E$63</c:f>
              <c:numCache>
                <c:formatCode>General</c:formatCode>
                <c:ptCount val="14"/>
                <c:pt idx="0" formatCode="0.00%">
                  <c:v>4.6945532203800702E-4</c:v>
                </c:pt>
                <c:pt idx="2" formatCode="0.00%">
                  <c:v>1.6735238232552869E-4</c:v>
                </c:pt>
                <c:pt idx="3" formatCode="0.00%">
                  <c:v>7.8604120330856792E-4</c:v>
                </c:pt>
                <c:pt idx="5" formatCode="0.00%">
                  <c:v>7.4263843175855903E-4</c:v>
                </c:pt>
                <c:pt idx="6" formatCode="0.00%">
                  <c:v>7.6574719254903726E-4</c:v>
                </c:pt>
                <c:pt idx="7" formatCode="0.00%">
                  <c:v>3.0000145161992721E-4</c:v>
                </c:pt>
                <c:pt idx="8" formatCode="0.00%">
                  <c:v>1.6486277974652749E-4</c:v>
                </c:pt>
                <c:pt idx="11" formatCode="0.00%">
                  <c:v>1.0081174266761989E-3</c:v>
                </c:pt>
                <c:pt idx="12" formatCode="0.00%">
                  <c:v>2.6641659782471199E-4</c:v>
                </c:pt>
                <c:pt idx="13" formatCode="0.00%">
                  <c:v>4.3616626011663411E-4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-27"/>
        <c:axId val="233364024"/>
        <c:axId val="233362848"/>
      </c:barChart>
      <c:catAx>
        <c:axId val="233364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233362848"/>
        <c:crosses val="autoZero"/>
        <c:auto val="1"/>
        <c:lblAlgn val="ctr"/>
        <c:lblOffset val="100"/>
        <c:noMultiLvlLbl val="0"/>
      </c:catAx>
      <c:valAx>
        <c:axId val="233362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233364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nl-BE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 smtClean="0"/>
              <a:t>Bron</a:t>
            </a:r>
            <a:r>
              <a:rPr lang="en-US" dirty="0" smtClean="0"/>
              <a:t>: IDEA consult,</a:t>
            </a:r>
            <a:r>
              <a:rPr lang="en-US" baseline="0" dirty="0" smtClean="0"/>
              <a:t> 2010-2012</a:t>
            </a:r>
            <a:endParaRPr lang="en-US" dirty="0"/>
          </a:p>
        </c:rich>
      </c:tx>
      <c:layout>
        <c:manualLayout>
          <c:xMode val="edge"/>
          <c:yMode val="edge"/>
          <c:x val="0.33042424242424234"/>
          <c:y val="0.897755695318432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>
        <c:manualLayout>
          <c:layoutTarget val="inner"/>
          <c:xMode val="edge"/>
          <c:yMode val="edge"/>
          <c:x val="0.25101206437010803"/>
          <c:y val="0.1570623140392487"/>
          <c:w val="0.4587021146122891"/>
          <c:h val="0.73630877153967811"/>
        </c:manualLayout>
      </c:layout>
      <c:pieChart>
        <c:varyColors val="1"/>
        <c:ser>
          <c:idx val="0"/>
          <c:order val="0"/>
          <c:tx>
            <c:strRef>
              <c:f>Blad6!$F$117</c:f>
              <c:strCache>
                <c:ptCount val="1"/>
                <c:pt idx="0">
                  <c:v>opleidingsinstelling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2"/>
              <c:layout>
                <c:manualLayout>
                  <c:x val="-5.8910171111627219E-2"/>
                  <c:y val="5.04333996181754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12960237644557981"/>
                  <c:y val="-2.521669980908774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3.7309775037363893E-2"/>
                  <c:y val="-1.575994098895135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830637742030352"/>
                      <c:h val="0.15732093412981038"/>
                    </c:manualLayout>
                  </c15:layout>
                </c:ext>
              </c:extLst>
            </c:dLbl>
            <c:dLbl>
              <c:idx val="5"/>
              <c:layout>
                <c:manualLayout>
                  <c:x val="0.10603830800092888"/>
                  <c:y val="-6.304174952271935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Blad6!$E$118:$E$123</c:f>
              <c:strCache>
                <c:ptCount val="6"/>
                <c:pt idx="0">
                  <c:v>hoger onderwijs</c:v>
                </c:pt>
                <c:pt idx="1">
                  <c:v>CVO</c:v>
                </c:pt>
                <c:pt idx="2">
                  <c:v>Syntra</c:v>
                </c:pt>
                <c:pt idx="3">
                  <c:v>VDAB</c:v>
                </c:pt>
                <c:pt idx="4">
                  <c:v>SO</c:v>
                </c:pt>
                <c:pt idx="5">
                  <c:v>overige</c:v>
                </c:pt>
              </c:strCache>
            </c:strRef>
          </c:cat>
          <c:val>
            <c:numRef>
              <c:f>Blad6!$F$118:$F$123</c:f>
              <c:numCache>
                <c:formatCode>0%</c:formatCode>
                <c:ptCount val="6"/>
                <c:pt idx="0">
                  <c:v>0.52</c:v>
                </c:pt>
                <c:pt idx="1">
                  <c:v>0.28999999999999998</c:v>
                </c:pt>
                <c:pt idx="2">
                  <c:v>0.06</c:v>
                </c:pt>
                <c:pt idx="3">
                  <c:v>0.04</c:v>
                </c:pt>
                <c:pt idx="4">
                  <c:v>0.03</c:v>
                </c:pt>
                <c:pt idx="5">
                  <c:v>0.05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nl-B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Blad2!$C$100</c:f>
              <c:strCache>
                <c:ptCount val="1"/>
                <c:pt idx="0">
                  <c:v>schooljaar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660066"/>
              </a:solidFill>
              <a:ln>
                <a:noFill/>
              </a:ln>
              <a:effectLst/>
            </c:spPr>
          </c:dPt>
          <c:dLbls>
            <c:dLbl>
              <c:idx val="0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66006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Blad2!$B$101:$B$113</c:f>
              <c:strCache>
                <c:ptCount val="13"/>
                <c:pt idx="0">
                  <c:v>totaal </c:v>
                </c:pt>
                <c:pt idx="2">
                  <c:v>man</c:v>
                </c:pt>
                <c:pt idx="3">
                  <c:v>vrouw</c:v>
                </c:pt>
                <c:pt idx="5">
                  <c:v>arbeider</c:v>
                </c:pt>
                <c:pt idx="6">
                  <c:v>bediende</c:v>
                </c:pt>
                <c:pt idx="8">
                  <c:v>&lt; 25 jaar</c:v>
                </c:pt>
                <c:pt idx="9">
                  <c:v>25-29 jaar</c:v>
                </c:pt>
                <c:pt idx="10">
                  <c:v>30-39 jaar</c:v>
                </c:pt>
                <c:pt idx="11">
                  <c:v>40-49 jaar</c:v>
                </c:pt>
                <c:pt idx="12">
                  <c:v>50+ jaar</c:v>
                </c:pt>
              </c:strCache>
            </c:strRef>
          </c:cat>
          <c:val>
            <c:numRef>
              <c:f>Blad2!$C$101:$C$113</c:f>
              <c:numCache>
                <c:formatCode>General</c:formatCode>
                <c:ptCount val="13"/>
                <c:pt idx="0" formatCode="0.00%">
                  <c:v>2.9000000000000001E-2</c:v>
                </c:pt>
                <c:pt idx="2" formatCode="0.00%">
                  <c:v>3.2000000000000001E-2</c:v>
                </c:pt>
                <c:pt idx="3" formatCode="0.00%">
                  <c:v>2.4E-2</c:v>
                </c:pt>
                <c:pt idx="5" formatCode="0.00%">
                  <c:v>3.5000000000000003E-2</c:v>
                </c:pt>
                <c:pt idx="6" formatCode="0.00%">
                  <c:v>2.1999999999999999E-2</c:v>
                </c:pt>
                <c:pt idx="8" formatCode="0.00%">
                  <c:v>2.1999999999999999E-2</c:v>
                </c:pt>
                <c:pt idx="9" formatCode="0.00%">
                  <c:v>3.6999999999999998E-2</c:v>
                </c:pt>
                <c:pt idx="10" formatCode="0.00%">
                  <c:v>3.3000000000000002E-2</c:v>
                </c:pt>
                <c:pt idx="11" formatCode="0.00%">
                  <c:v>0.03</c:v>
                </c:pt>
                <c:pt idx="12" formatCode="0.00%">
                  <c:v>2.1000000000000001E-2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9"/>
        <c:overlap val="-27"/>
        <c:axId val="230351616"/>
        <c:axId val="230352008"/>
      </c:barChart>
      <c:catAx>
        <c:axId val="230351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230352008"/>
        <c:crosses val="autoZero"/>
        <c:auto val="1"/>
        <c:lblAlgn val="ctr"/>
        <c:lblOffset val="100"/>
        <c:noMultiLvlLbl val="0"/>
      </c:catAx>
      <c:valAx>
        <c:axId val="230352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230351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nl-BE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880516283173504E-2"/>
          <c:y val="6.7691538989784E-2"/>
          <c:w val="0.91117685760977984"/>
          <c:h val="0.846305987833319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Blad2!$D$52</c:f>
              <c:strCache>
                <c:ptCount val="1"/>
                <c:pt idx="0">
                  <c:v>gemiddeld</c:v>
                </c:pt>
              </c:strCache>
            </c:strRef>
          </c:tx>
          <c:spPr>
            <a:solidFill>
              <a:srgbClr val="660066"/>
            </a:solidFill>
            <a:ln>
              <a:noFill/>
            </a:ln>
            <a:effectLst/>
          </c:spPr>
          <c:invertIfNegative val="0"/>
          <c:dLbls>
            <c:numFmt formatCode="&quot;€&quot;\ 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660066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Blad2!$E$51:$O$51</c:f>
              <c:strCache>
                <c:ptCount val="11"/>
                <c:pt idx="0">
                  <c:v>03/04</c:v>
                </c:pt>
                <c:pt idx="1">
                  <c:v>04/05</c:v>
                </c:pt>
                <c:pt idx="2">
                  <c:v>05/06</c:v>
                </c:pt>
                <c:pt idx="3">
                  <c:v>06/07</c:v>
                </c:pt>
                <c:pt idx="4">
                  <c:v>07/08</c:v>
                </c:pt>
                <c:pt idx="5">
                  <c:v>08/09</c:v>
                </c:pt>
                <c:pt idx="6">
                  <c:v>09/10</c:v>
                </c:pt>
                <c:pt idx="7">
                  <c:v>10/11</c:v>
                </c:pt>
                <c:pt idx="8">
                  <c:v>11/12</c:v>
                </c:pt>
                <c:pt idx="9">
                  <c:v>12/13</c:v>
                </c:pt>
                <c:pt idx="10">
                  <c:v>13/14</c:v>
                </c:pt>
              </c:strCache>
            </c:strRef>
          </c:cat>
          <c:val>
            <c:numRef>
              <c:f>Blad2!$E$52:$O$52</c:f>
              <c:numCache>
                <c:formatCode>#,##0</c:formatCode>
                <c:ptCount val="11"/>
                <c:pt idx="0">
                  <c:v>1070</c:v>
                </c:pt>
                <c:pt idx="1">
                  <c:v>1107</c:v>
                </c:pt>
                <c:pt idx="2">
                  <c:v>1150</c:v>
                </c:pt>
                <c:pt idx="3" formatCode="General">
                  <c:v>902</c:v>
                </c:pt>
                <c:pt idx="4">
                  <c:v>1088</c:v>
                </c:pt>
                <c:pt idx="5">
                  <c:v>1140</c:v>
                </c:pt>
                <c:pt idx="6">
                  <c:v>1159</c:v>
                </c:pt>
                <c:pt idx="7">
                  <c:v>1166</c:v>
                </c:pt>
                <c:pt idx="8">
                  <c:v>1205</c:v>
                </c:pt>
                <c:pt idx="9">
                  <c:v>1323</c:v>
                </c:pt>
                <c:pt idx="10">
                  <c:v>1311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6"/>
        <c:overlap val="-27"/>
        <c:axId val="230352792"/>
        <c:axId val="230353184"/>
      </c:barChart>
      <c:catAx>
        <c:axId val="230352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230353184"/>
        <c:crosses val="autoZero"/>
        <c:auto val="1"/>
        <c:lblAlgn val="ctr"/>
        <c:lblOffset val="100"/>
        <c:noMultiLvlLbl val="0"/>
      </c:catAx>
      <c:valAx>
        <c:axId val="230353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€&quot;\ 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230352792"/>
        <c:crosses val="autoZero"/>
        <c:crossBetween val="between"/>
        <c:majorUnit val="2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nl-B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159424516379904E-2"/>
          <c:y val="6.0241757260301149E-2"/>
          <c:w val="0.8852132545931759"/>
          <c:h val="0.679773598744026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Blad6!$I$7</c:f>
              <c:strCache>
                <c:ptCount val="1"/>
                <c:pt idx="0">
                  <c:v>gemiddeld bedrag per werknemer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660066"/>
              </a:solidFill>
              <a:ln>
                <a:noFill/>
              </a:ln>
              <a:effectLst/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66006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Blad6!$H$8:$H$22</c:f>
              <c:strCache>
                <c:ptCount val="15"/>
                <c:pt idx="0">
                  <c:v>totaal </c:v>
                </c:pt>
                <c:pt idx="2">
                  <c:v>man</c:v>
                </c:pt>
                <c:pt idx="3">
                  <c:v>vrouw</c:v>
                </c:pt>
                <c:pt idx="6">
                  <c:v>arbeider </c:v>
                </c:pt>
                <c:pt idx="7">
                  <c:v>bediende</c:v>
                </c:pt>
                <c:pt idx="10">
                  <c:v>&lt; 25 jaar</c:v>
                </c:pt>
                <c:pt idx="11">
                  <c:v>25-29 jaar</c:v>
                </c:pt>
                <c:pt idx="12">
                  <c:v>30-39 jaar</c:v>
                </c:pt>
                <c:pt idx="13">
                  <c:v>40-49 jaar </c:v>
                </c:pt>
                <c:pt idx="14">
                  <c:v>50+ jaar</c:v>
                </c:pt>
              </c:strCache>
            </c:strRef>
          </c:cat>
          <c:val>
            <c:numRef>
              <c:f>Blad6!$I$8:$I$22</c:f>
              <c:numCache>
                <c:formatCode>General</c:formatCode>
                <c:ptCount val="15"/>
                <c:pt idx="0" formatCode="&quot;€&quot;\ #,##0">
                  <c:v>1310.9022114724462</c:v>
                </c:pt>
                <c:pt idx="2" formatCode="&quot;€&quot;\ #,##0">
                  <c:v>1349.8274860903464</c:v>
                </c:pt>
                <c:pt idx="3" formatCode="&quot;€&quot;\ #,##0">
                  <c:v>1258.3666164891331</c:v>
                </c:pt>
                <c:pt idx="6" formatCode="&quot;€&quot;\ #,##0">
                  <c:v>1344.8981905143457</c:v>
                </c:pt>
                <c:pt idx="7" formatCode="&quot;€&quot;\ #,##0">
                  <c:v>1297.0830225295315</c:v>
                </c:pt>
                <c:pt idx="10" formatCode="&quot;€&quot;\ #,##0">
                  <c:v>1465.3057701646094</c:v>
                </c:pt>
                <c:pt idx="11" formatCode="&quot;€&quot;\ #,##0">
                  <c:v>1432.3007324823209</c:v>
                </c:pt>
                <c:pt idx="12" formatCode="&quot;€&quot;\ #,##0">
                  <c:v>1345.0378096401539</c:v>
                </c:pt>
                <c:pt idx="13" formatCode="&quot;€&quot;\ #,##0">
                  <c:v>1265.8291192895615</c:v>
                </c:pt>
                <c:pt idx="14" formatCode="&quot;€&quot;\ #,##0">
                  <c:v>1164.5686051567445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"/>
        <c:overlap val="-25"/>
        <c:axId val="168892448"/>
        <c:axId val="168892840"/>
      </c:barChart>
      <c:catAx>
        <c:axId val="168892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68892840"/>
        <c:crosses val="autoZero"/>
        <c:auto val="1"/>
        <c:lblAlgn val="ctr"/>
        <c:lblOffset val="100"/>
        <c:noMultiLvlLbl val="0"/>
      </c:catAx>
      <c:valAx>
        <c:axId val="168892840"/>
        <c:scaling>
          <c:orientation val="minMax"/>
          <c:max val="18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€&quot;\ 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68892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nl-BE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880516283173504E-2"/>
          <c:y val="6.7691538989784E-2"/>
          <c:w val="0.91117685760977984"/>
          <c:h val="0.846305987833319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Blad2!$D$55</c:f>
              <c:strCache>
                <c:ptCount val="1"/>
                <c:pt idx="0">
                  <c:v>gemiddeld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Blad2!$E$54:$O$54</c:f>
              <c:strCache>
                <c:ptCount val="11"/>
                <c:pt idx="0">
                  <c:v>03/04</c:v>
                </c:pt>
                <c:pt idx="1">
                  <c:v>04/05</c:v>
                </c:pt>
                <c:pt idx="2">
                  <c:v>05/06</c:v>
                </c:pt>
                <c:pt idx="3">
                  <c:v>06/07</c:v>
                </c:pt>
                <c:pt idx="4">
                  <c:v>07/08</c:v>
                </c:pt>
                <c:pt idx="5">
                  <c:v>08/09</c:v>
                </c:pt>
                <c:pt idx="6">
                  <c:v>09/10</c:v>
                </c:pt>
                <c:pt idx="7">
                  <c:v>10/11</c:v>
                </c:pt>
                <c:pt idx="8">
                  <c:v>11/12</c:v>
                </c:pt>
                <c:pt idx="9">
                  <c:v>12/13</c:v>
                </c:pt>
                <c:pt idx="10">
                  <c:v>13/14</c:v>
                </c:pt>
              </c:strCache>
            </c:strRef>
          </c:cat>
          <c:val>
            <c:numRef>
              <c:f>Blad2!$E$55:$O$55</c:f>
              <c:numCache>
                <c:formatCode>#,##0</c:formatCode>
                <c:ptCount val="11"/>
                <c:pt idx="0">
                  <c:v>62.721928509343762</c:v>
                </c:pt>
                <c:pt idx="1">
                  <c:v>64.179484277255895</c:v>
                </c:pt>
                <c:pt idx="2">
                  <c:v>64.582310270529092</c:v>
                </c:pt>
                <c:pt idx="3">
                  <c:v>57.730168328905535</c:v>
                </c:pt>
                <c:pt idx="4">
                  <c:v>54.411733278797087</c:v>
                </c:pt>
                <c:pt idx="5">
                  <c:v>54.792651711245327</c:v>
                </c:pt>
                <c:pt idx="6">
                  <c:v>55.577576373527826</c:v>
                </c:pt>
                <c:pt idx="7">
                  <c:v>56.043302208358291</c:v>
                </c:pt>
                <c:pt idx="8">
                  <c:v>56.748930606369605</c:v>
                </c:pt>
                <c:pt idx="9">
                  <c:v>61.116533939016286</c:v>
                </c:pt>
                <c:pt idx="10">
                  <c:v>61.529981524891753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6"/>
        <c:overlap val="-27"/>
        <c:axId val="230354360"/>
        <c:axId val="231888336"/>
      </c:barChart>
      <c:catAx>
        <c:axId val="230354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231888336"/>
        <c:crosses val="autoZero"/>
        <c:auto val="1"/>
        <c:lblAlgn val="ctr"/>
        <c:lblOffset val="100"/>
        <c:noMultiLvlLbl val="0"/>
      </c:catAx>
      <c:valAx>
        <c:axId val="231888336"/>
        <c:scaling>
          <c:orientation val="minMax"/>
          <c:max val="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230354360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nl-B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255837423660518E-2"/>
          <c:y val="0.18080299533872057"/>
          <c:w val="0.91518862819278868"/>
          <c:h val="0.7117973024276709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Blad6!$A$80</c:f>
              <c:strCache>
                <c:ptCount val="1"/>
                <c:pt idx="0">
                  <c:v>Sectorale opleidingen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Blad6!$B$79:$L$79</c:f>
              <c:strCache>
                <c:ptCount val="11"/>
                <c:pt idx="0">
                  <c:v>03/04</c:v>
                </c:pt>
                <c:pt idx="1">
                  <c:v>04/05</c:v>
                </c:pt>
                <c:pt idx="2">
                  <c:v>05/06</c:v>
                </c:pt>
                <c:pt idx="3">
                  <c:v>06/07</c:v>
                </c:pt>
                <c:pt idx="4">
                  <c:v>07/08</c:v>
                </c:pt>
                <c:pt idx="5">
                  <c:v>08/09</c:v>
                </c:pt>
                <c:pt idx="6">
                  <c:v>09/10</c:v>
                </c:pt>
                <c:pt idx="7">
                  <c:v>10/11</c:v>
                </c:pt>
                <c:pt idx="8">
                  <c:v>11/12</c:v>
                </c:pt>
                <c:pt idx="9">
                  <c:v>12/13</c:v>
                </c:pt>
                <c:pt idx="10">
                  <c:v>13/14</c:v>
                </c:pt>
              </c:strCache>
            </c:strRef>
          </c:cat>
          <c:val>
            <c:numRef>
              <c:f>Blad6!$B$80:$L$80</c:f>
              <c:numCache>
                <c:formatCode>0%</c:formatCode>
                <c:ptCount val="11"/>
                <c:pt idx="0">
                  <c:v>0.27890047805302043</c:v>
                </c:pt>
                <c:pt idx="1">
                  <c:v>0.26936837039981587</c:v>
                </c:pt>
                <c:pt idx="2">
                  <c:v>0.25527237904542188</c:v>
                </c:pt>
                <c:pt idx="3">
                  <c:v>0.26185706197465269</c:v>
                </c:pt>
                <c:pt idx="4">
                  <c:v>0.29681352498928754</c:v>
                </c:pt>
                <c:pt idx="5">
                  <c:v>0.26551624964049469</c:v>
                </c:pt>
                <c:pt idx="6">
                  <c:v>0.30643072079073752</c:v>
                </c:pt>
                <c:pt idx="7">
                  <c:v>0.31830107215898529</c:v>
                </c:pt>
                <c:pt idx="8">
                  <c:v>0.32335024386421951</c:v>
                </c:pt>
                <c:pt idx="9">
                  <c:v>0.30807801642451044</c:v>
                </c:pt>
                <c:pt idx="10">
                  <c:v>0.31501143896286737</c:v>
                </c:pt>
              </c:numCache>
            </c:numRef>
          </c:val>
        </c:ser>
        <c:ser>
          <c:idx val="1"/>
          <c:order val="1"/>
          <c:tx>
            <c:strRef>
              <c:f>Blad6!$A$81</c:f>
              <c:strCache>
                <c:ptCount val="1"/>
                <c:pt idx="0">
                  <c:v>Volwassenenonderwijs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Blad6!$B$79:$L$79</c:f>
              <c:strCache>
                <c:ptCount val="11"/>
                <c:pt idx="0">
                  <c:v>03/04</c:v>
                </c:pt>
                <c:pt idx="1">
                  <c:v>04/05</c:v>
                </c:pt>
                <c:pt idx="2">
                  <c:v>05/06</c:v>
                </c:pt>
                <c:pt idx="3">
                  <c:v>06/07</c:v>
                </c:pt>
                <c:pt idx="4">
                  <c:v>07/08</c:v>
                </c:pt>
                <c:pt idx="5">
                  <c:v>08/09</c:v>
                </c:pt>
                <c:pt idx="6">
                  <c:v>09/10</c:v>
                </c:pt>
                <c:pt idx="7">
                  <c:v>10/11</c:v>
                </c:pt>
                <c:pt idx="8">
                  <c:v>11/12</c:v>
                </c:pt>
                <c:pt idx="9">
                  <c:v>12/13</c:v>
                </c:pt>
                <c:pt idx="10">
                  <c:v>13/14</c:v>
                </c:pt>
              </c:strCache>
            </c:strRef>
          </c:cat>
          <c:val>
            <c:numRef>
              <c:f>Blad6!$B$81:$L$81</c:f>
              <c:numCache>
                <c:formatCode>0%</c:formatCode>
                <c:ptCount val="11"/>
                <c:pt idx="0">
                  <c:v>0.34083007388092135</c:v>
                </c:pt>
                <c:pt idx="1">
                  <c:v>0.31244638784860973</c:v>
                </c:pt>
                <c:pt idx="2">
                  <c:v>0.32278494787472523</c:v>
                </c:pt>
                <c:pt idx="3">
                  <c:v>0.31904098253560387</c:v>
                </c:pt>
                <c:pt idx="4">
                  <c:v>0.27529118460519653</c:v>
                </c:pt>
                <c:pt idx="5">
                  <c:v>0.26285111686319623</c:v>
                </c:pt>
                <c:pt idx="6">
                  <c:v>0.25826508040891971</c:v>
                </c:pt>
                <c:pt idx="7">
                  <c:v>0.26023095833247256</c:v>
                </c:pt>
                <c:pt idx="8">
                  <c:v>0.23352202612970835</c:v>
                </c:pt>
                <c:pt idx="9">
                  <c:v>0.23519425142135186</c:v>
                </c:pt>
                <c:pt idx="10">
                  <c:v>0.23773488981443461</c:v>
                </c:pt>
              </c:numCache>
            </c:numRef>
          </c:val>
        </c:ser>
        <c:ser>
          <c:idx val="2"/>
          <c:order val="2"/>
          <c:tx>
            <c:strRef>
              <c:f>Blad6!$A$82</c:f>
              <c:strCache>
                <c:ptCount val="1"/>
                <c:pt idx="0">
                  <c:v>Algemene opleidingen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Blad6!$B$79:$L$79</c:f>
              <c:strCache>
                <c:ptCount val="11"/>
                <c:pt idx="0">
                  <c:v>03/04</c:v>
                </c:pt>
                <c:pt idx="1">
                  <c:v>04/05</c:v>
                </c:pt>
                <c:pt idx="2">
                  <c:v>05/06</c:v>
                </c:pt>
                <c:pt idx="3">
                  <c:v>06/07</c:v>
                </c:pt>
                <c:pt idx="4">
                  <c:v>07/08</c:v>
                </c:pt>
                <c:pt idx="5">
                  <c:v>08/09</c:v>
                </c:pt>
                <c:pt idx="6">
                  <c:v>09/10</c:v>
                </c:pt>
                <c:pt idx="7">
                  <c:v>10/11</c:v>
                </c:pt>
                <c:pt idx="8">
                  <c:v>11/12</c:v>
                </c:pt>
                <c:pt idx="9">
                  <c:v>12/13</c:v>
                </c:pt>
                <c:pt idx="10">
                  <c:v>13/14</c:v>
                </c:pt>
              </c:strCache>
            </c:strRef>
          </c:cat>
          <c:val>
            <c:numRef>
              <c:f>Blad6!$B$82:$L$82</c:f>
              <c:numCache>
                <c:formatCode>0%</c:formatCode>
                <c:ptCount val="11"/>
                <c:pt idx="0">
                  <c:v>0.17772707518470229</c:v>
                </c:pt>
                <c:pt idx="1">
                  <c:v>0.1925016214406762</c:v>
                </c:pt>
                <c:pt idx="2">
                  <c:v>0.17230722354016584</c:v>
                </c:pt>
                <c:pt idx="3">
                  <c:v>0.14807717433909673</c:v>
                </c:pt>
                <c:pt idx="4">
                  <c:v>0.1784893459545791</c:v>
                </c:pt>
                <c:pt idx="5">
                  <c:v>0.1782762918224523</c:v>
                </c:pt>
                <c:pt idx="6">
                  <c:v>0.15639385424762361</c:v>
                </c:pt>
                <c:pt idx="7">
                  <c:v>0.13878158117627615</c:v>
                </c:pt>
                <c:pt idx="8">
                  <c:v>0.1888037921375825</c:v>
                </c:pt>
                <c:pt idx="9">
                  <c:v>0.18544693619709413</c:v>
                </c:pt>
                <c:pt idx="10">
                  <c:v>0.15846385483271738</c:v>
                </c:pt>
              </c:numCache>
            </c:numRef>
          </c:val>
        </c:ser>
        <c:ser>
          <c:idx val="3"/>
          <c:order val="3"/>
          <c:tx>
            <c:strRef>
              <c:f>Blad6!$A$83</c:f>
              <c:strCache>
                <c:ptCount val="1"/>
                <c:pt idx="0">
                  <c:v>Talen (in volw.ond.)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Blad6!$B$79:$L$79</c:f>
              <c:strCache>
                <c:ptCount val="11"/>
                <c:pt idx="0">
                  <c:v>03/04</c:v>
                </c:pt>
                <c:pt idx="1">
                  <c:v>04/05</c:v>
                </c:pt>
                <c:pt idx="2">
                  <c:v>05/06</c:v>
                </c:pt>
                <c:pt idx="3">
                  <c:v>06/07</c:v>
                </c:pt>
                <c:pt idx="4">
                  <c:v>07/08</c:v>
                </c:pt>
                <c:pt idx="5">
                  <c:v>08/09</c:v>
                </c:pt>
                <c:pt idx="6">
                  <c:v>09/10</c:v>
                </c:pt>
                <c:pt idx="7">
                  <c:v>10/11</c:v>
                </c:pt>
                <c:pt idx="8">
                  <c:v>11/12</c:v>
                </c:pt>
                <c:pt idx="9">
                  <c:v>12/13</c:v>
                </c:pt>
                <c:pt idx="10">
                  <c:v>13/14</c:v>
                </c:pt>
              </c:strCache>
            </c:strRef>
          </c:cat>
          <c:val>
            <c:numRef>
              <c:f>Blad6!$B$83:$L$83</c:f>
              <c:numCache>
                <c:formatCode>0%</c:formatCode>
                <c:ptCount val="11"/>
                <c:pt idx="0">
                  <c:v>8.8896132116471099E-2</c:v>
                </c:pt>
                <c:pt idx="1">
                  <c:v>9.6512333410046655E-2</c:v>
                </c:pt>
                <c:pt idx="2">
                  <c:v>0.10625285655211439</c:v>
                </c:pt>
                <c:pt idx="3">
                  <c:v>0.11216845956186577</c:v>
                </c:pt>
                <c:pt idx="4">
                  <c:v>9.8885902380117643E-2</c:v>
                </c:pt>
                <c:pt idx="5">
                  <c:v>0.10186942766752947</c:v>
                </c:pt>
                <c:pt idx="6">
                  <c:v>0.10448177597098503</c:v>
                </c:pt>
                <c:pt idx="7">
                  <c:v>0.1075670874047142</c:v>
                </c:pt>
                <c:pt idx="8">
                  <c:v>0.10093432315436898</c:v>
                </c:pt>
                <c:pt idx="9">
                  <c:v>0.10223862918509159</c:v>
                </c:pt>
                <c:pt idx="10">
                  <c:v>0.1069005299075106</c:v>
                </c:pt>
              </c:numCache>
            </c:numRef>
          </c:val>
        </c:ser>
        <c:ser>
          <c:idx val="4"/>
          <c:order val="4"/>
          <c:tx>
            <c:strRef>
              <c:f>Blad6!$A$84</c:f>
              <c:strCache>
                <c:ptCount val="1"/>
                <c:pt idx="0">
                  <c:v>Erkenningscommissie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Blad6!$B$79:$L$79</c:f>
              <c:strCache>
                <c:ptCount val="11"/>
                <c:pt idx="0">
                  <c:v>03/04</c:v>
                </c:pt>
                <c:pt idx="1">
                  <c:v>04/05</c:v>
                </c:pt>
                <c:pt idx="2">
                  <c:v>05/06</c:v>
                </c:pt>
                <c:pt idx="3">
                  <c:v>06/07</c:v>
                </c:pt>
                <c:pt idx="4">
                  <c:v>07/08</c:v>
                </c:pt>
                <c:pt idx="5">
                  <c:v>08/09</c:v>
                </c:pt>
                <c:pt idx="6">
                  <c:v>09/10</c:v>
                </c:pt>
                <c:pt idx="7">
                  <c:v>10/11</c:v>
                </c:pt>
                <c:pt idx="8">
                  <c:v>11/12</c:v>
                </c:pt>
                <c:pt idx="9">
                  <c:v>12/13</c:v>
                </c:pt>
                <c:pt idx="10">
                  <c:v>13/14</c:v>
                </c:pt>
              </c:strCache>
            </c:strRef>
          </c:cat>
          <c:val>
            <c:numRef>
              <c:f>Blad6!$B$84:$L$84</c:f>
              <c:numCache>
                <c:formatCode>0%</c:formatCode>
                <c:ptCount val="11"/>
                <c:pt idx="0">
                  <c:v>6.1147327249022165E-2</c:v>
                </c:pt>
                <c:pt idx="1">
                  <c:v>6.4815783417369294E-2</c:v>
                </c:pt>
                <c:pt idx="2">
                  <c:v>8.2159879861579646E-2</c:v>
                </c:pt>
                <c:pt idx="3">
                  <c:v>9.609773093506381E-2</c:v>
                </c:pt>
                <c:pt idx="4">
                  <c:v>8.5933543687429392E-2</c:v>
                </c:pt>
                <c:pt idx="5">
                  <c:v>0.12056370434282428</c:v>
                </c:pt>
                <c:pt idx="6">
                  <c:v>0.10065562663159364</c:v>
                </c:pt>
                <c:pt idx="7">
                  <c:v>9.9241845187679464E-2</c:v>
                </c:pt>
                <c:pt idx="8">
                  <c:v>8.7203494407772308E-2</c:v>
                </c:pt>
                <c:pt idx="9">
                  <c:v>8.6307643714466198E-2</c:v>
                </c:pt>
                <c:pt idx="10">
                  <c:v>8.4804755479947591E-2</c:v>
                </c:pt>
              </c:numCache>
            </c:numRef>
          </c:val>
        </c:ser>
        <c:ser>
          <c:idx val="5"/>
          <c:order val="5"/>
          <c:tx>
            <c:strRef>
              <c:f>Blad6!$A$85</c:f>
              <c:strCache>
                <c:ptCount val="1"/>
                <c:pt idx="0">
                  <c:v>Ondernemersopleidingen Syntra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Blad6!$B$79:$L$79</c:f>
              <c:strCache>
                <c:ptCount val="11"/>
                <c:pt idx="0">
                  <c:v>03/04</c:v>
                </c:pt>
                <c:pt idx="1">
                  <c:v>04/05</c:v>
                </c:pt>
                <c:pt idx="2">
                  <c:v>05/06</c:v>
                </c:pt>
                <c:pt idx="3">
                  <c:v>06/07</c:v>
                </c:pt>
                <c:pt idx="4">
                  <c:v>07/08</c:v>
                </c:pt>
                <c:pt idx="5">
                  <c:v>08/09</c:v>
                </c:pt>
                <c:pt idx="6">
                  <c:v>09/10</c:v>
                </c:pt>
                <c:pt idx="7">
                  <c:v>10/11</c:v>
                </c:pt>
                <c:pt idx="8">
                  <c:v>11/12</c:v>
                </c:pt>
                <c:pt idx="9">
                  <c:v>12/13</c:v>
                </c:pt>
                <c:pt idx="10">
                  <c:v>13/14</c:v>
                </c:pt>
              </c:strCache>
            </c:strRef>
          </c:cat>
          <c:val>
            <c:numRef>
              <c:f>Blad6!$B$85:$L$85</c:f>
              <c:numCache>
                <c:formatCode>0%</c:formatCode>
                <c:ptCount val="11"/>
                <c:pt idx="0">
                  <c:v>3.2529335071707952E-2</c:v>
                </c:pt>
                <c:pt idx="1">
                  <c:v>4.6425507877063413E-2</c:v>
                </c:pt>
                <c:pt idx="2">
                  <c:v>4.4986615012949704E-2</c:v>
                </c:pt>
                <c:pt idx="3">
                  <c:v>4.6513653586516268E-2</c:v>
                </c:pt>
                <c:pt idx="4">
                  <c:v>4.6550582369210391E-2</c:v>
                </c:pt>
                <c:pt idx="5">
                  <c:v>5.0119835106892913E-2</c:v>
                </c:pt>
                <c:pt idx="6">
                  <c:v>5.1493593192642635E-2</c:v>
                </c:pt>
                <c:pt idx="7">
                  <c:v>5.3525316586444112E-2</c:v>
                </c:pt>
                <c:pt idx="8">
                  <c:v>4.6539870330832664E-2</c:v>
                </c:pt>
                <c:pt idx="9">
                  <c:v>5.6380290587492103E-2</c:v>
                </c:pt>
                <c:pt idx="10">
                  <c:v>6.094914061125125E-2</c:v>
                </c:pt>
              </c:numCache>
            </c:numRef>
          </c:val>
        </c:ser>
        <c:ser>
          <c:idx val="6"/>
          <c:order val="6"/>
          <c:tx>
            <c:strRef>
              <c:f>Blad6!$A$86</c:f>
              <c:strCache>
                <c:ptCount val="1"/>
                <c:pt idx="0">
                  <c:v>overige opleidingen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Blad6!$B$79:$L$79</c:f>
              <c:strCache>
                <c:ptCount val="11"/>
                <c:pt idx="0">
                  <c:v>03/04</c:v>
                </c:pt>
                <c:pt idx="1">
                  <c:v>04/05</c:v>
                </c:pt>
                <c:pt idx="2">
                  <c:v>05/06</c:v>
                </c:pt>
                <c:pt idx="3">
                  <c:v>06/07</c:v>
                </c:pt>
                <c:pt idx="4">
                  <c:v>07/08</c:v>
                </c:pt>
                <c:pt idx="5">
                  <c:v>08/09</c:v>
                </c:pt>
                <c:pt idx="6">
                  <c:v>09/10</c:v>
                </c:pt>
                <c:pt idx="7">
                  <c:v>10/11</c:v>
                </c:pt>
                <c:pt idx="8">
                  <c:v>11/12</c:v>
                </c:pt>
                <c:pt idx="9">
                  <c:v>12/13</c:v>
                </c:pt>
                <c:pt idx="10">
                  <c:v>13/14</c:v>
                </c:pt>
              </c:strCache>
            </c:strRef>
          </c:cat>
          <c:val>
            <c:numRef>
              <c:f>Blad6!$B$86:$L$86</c:f>
              <c:numCache>
                <c:formatCode>0%</c:formatCode>
                <c:ptCount val="11"/>
                <c:pt idx="0">
                  <c:v>1.9969578444154715E-2</c:v>
                </c:pt>
                <c:pt idx="1">
                  <c:v>1.7929995606418812E-2</c:v>
                </c:pt>
                <c:pt idx="2">
                  <c:v>1.6236098113043287E-2</c:v>
                </c:pt>
                <c:pt idx="3">
                  <c:v>1.6244937067200906E-2</c:v>
                </c:pt>
                <c:pt idx="4">
                  <c:v>1.8035916014179424E-2</c:v>
                </c:pt>
                <c:pt idx="5">
                  <c:v>2.0803374556610105E-2</c:v>
                </c:pt>
                <c:pt idx="6">
                  <c:v>2.2279348757497857E-2</c:v>
                </c:pt>
                <c:pt idx="7">
                  <c:v>2.2352139153428222E-2</c:v>
                </c:pt>
                <c:pt idx="8">
                  <c:v>1.9646249975515642E-2</c:v>
                </c:pt>
                <c:pt idx="9">
                  <c:v>2.6354232469993681E-2</c:v>
                </c:pt>
                <c:pt idx="10">
                  <c:v>3.6135390391271192E-2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9"/>
        <c:overlap val="100"/>
        <c:axId val="231889120"/>
        <c:axId val="231889512"/>
      </c:barChart>
      <c:catAx>
        <c:axId val="231889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nl-BE"/>
          </a:p>
        </c:txPr>
        <c:crossAx val="231889512"/>
        <c:crosses val="autoZero"/>
        <c:auto val="1"/>
        <c:lblAlgn val="ctr"/>
        <c:lblOffset val="100"/>
        <c:noMultiLvlLbl val="0"/>
      </c:catAx>
      <c:valAx>
        <c:axId val="231889512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nl-BE"/>
          </a:p>
        </c:txPr>
        <c:crossAx val="231889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3.0412717063895312E-4"/>
          <c:y val="1.3743064216361281E-2"/>
          <c:w val="0.87085615796920024"/>
          <c:h val="0.13745499011202761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nl-B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/>
      </a:pPr>
      <a:endParaRPr lang="nl-BE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865342645520056"/>
          <c:y val="0.14053892537191803"/>
          <c:w val="0.7895720628609787"/>
          <c:h val="0.761372178961862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Blad1!$M$5</c:f>
              <c:strCache>
                <c:ptCount val="1"/>
                <c:pt idx="0">
                  <c:v>personen (linkeras)</c:v>
                </c:pt>
              </c:strCache>
            </c:strRef>
          </c:tx>
          <c:spPr>
            <a:solidFill>
              <a:srgbClr val="31B7BC"/>
            </a:solidFill>
            <a:ln w="19050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Blad1!$N$4:$Z$4</c:f>
              <c:strCache>
                <c:ptCount val="13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</c:strCache>
            </c:strRef>
          </c:cat>
          <c:val>
            <c:numRef>
              <c:f>Blad1!$N$5:$Z$5</c:f>
              <c:numCache>
                <c:formatCode>#,##0</c:formatCode>
                <c:ptCount val="13"/>
                <c:pt idx="0">
                  <c:v>66839</c:v>
                </c:pt>
                <c:pt idx="1">
                  <c:v>138829</c:v>
                </c:pt>
                <c:pt idx="2">
                  <c:v>147335</c:v>
                </c:pt>
                <c:pt idx="3">
                  <c:v>164397</c:v>
                </c:pt>
                <c:pt idx="4">
                  <c:v>179982</c:v>
                </c:pt>
                <c:pt idx="5">
                  <c:v>188311</c:v>
                </c:pt>
                <c:pt idx="6">
                  <c:v>190481</c:v>
                </c:pt>
                <c:pt idx="7">
                  <c:v>130386</c:v>
                </c:pt>
                <c:pt idx="8">
                  <c:v>101530</c:v>
                </c:pt>
                <c:pt idx="9">
                  <c:v>97344</c:v>
                </c:pt>
                <c:pt idx="10">
                  <c:v>91162</c:v>
                </c:pt>
                <c:pt idx="11">
                  <c:v>77408</c:v>
                </c:pt>
                <c:pt idx="12">
                  <c:v>37869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axId val="231890296"/>
        <c:axId val="231890688"/>
      </c:barChart>
      <c:lineChart>
        <c:grouping val="stacked"/>
        <c:varyColors val="0"/>
        <c:ser>
          <c:idx val="1"/>
          <c:order val="1"/>
          <c:tx>
            <c:strRef>
              <c:f>Blad1!$M$6</c:f>
              <c:strCache>
                <c:ptCount val="1"/>
                <c:pt idx="0">
                  <c:v>bedrag (rechteras)</c:v>
                </c:pt>
              </c:strCache>
            </c:strRef>
          </c:tx>
          <c:spPr>
            <a:ln w="254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9,1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20,4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22,5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26,1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31,1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mtClean="0"/>
                      <a:t>34,4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smtClean="0"/>
                      <a:t>35,4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 smtClean="0"/>
                      <a:t>23,7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 smtClean="0"/>
                      <a:t>18,5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 smtClean="0"/>
                      <a:t>18,1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 smtClean="0"/>
                      <a:t>17,5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/>
              <c:tx>
                <c:rich>
                  <a:bodyPr/>
                  <a:lstStyle/>
                  <a:p>
                    <a:r>
                      <a:rPr lang="en-US" smtClean="0"/>
                      <a:t>14,8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/>
              <c:tx>
                <c:rich>
                  <a:bodyPr/>
                  <a:lstStyle/>
                  <a:p>
                    <a:r>
                      <a:rPr lang="en-US" smtClean="0"/>
                      <a:t>7,6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Blad1!$N$4:$Z$4</c:f>
              <c:strCache>
                <c:ptCount val="13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</c:strCache>
            </c:strRef>
          </c:cat>
          <c:val>
            <c:numRef>
              <c:f>Blad1!$N$6:$Z$6</c:f>
              <c:numCache>
                <c:formatCode>0.0</c:formatCode>
                <c:ptCount val="13"/>
                <c:pt idx="0">
                  <c:v>9056805</c:v>
                </c:pt>
                <c:pt idx="1">
                  <c:v>20358720</c:v>
                </c:pt>
                <c:pt idx="2">
                  <c:v>22468015</c:v>
                </c:pt>
                <c:pt idx="3">
                  <c:v>26052820</c:v>
                </c:pt>
                <c:pt idx="4">
                  <c:v>31101160</c:v>
                </c:pt>
                <c:pt idx="5">
                  <c:v>34402715</c:v>
                </c:pt>
                <c:pt idx="6">
                  <c:v>35414855</c:v>
                </c:pt>
                <c:pt idx="7">
                  <c:v>23652140</c:v>
                </c:pt>
                <c:pt idx="8">
                  <c:v>18547645</c:v>
                </c:pt>
                <c:pt idx="9">
                  <c:v>18067505</c:v>
                </c:pt>
                <c:pt idx="10">
                  <c:v>17521855</c:v>
                </c:pt>
                <c:pt idx="11">
                  <c:v>14829535</c:v>
                </c:pt>
                <c:pt idx="12">
                  <c:v>7556625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1891472"/>
        <c:axId val="231891080"/>
      </c:lineChart>
      <c:catAx>
        <c:axId val="231890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231890688"/>
        <c:crosses val="autoZero"/>
        <c:auto val="1"/>
        <c:lblAlgn val="ctr"/>
        <c:lblOffset val="100"/>
        <c:noMultiLvlLbl val="0"/>
      </c:catAx>
      <c:valAx>
        <c:axId val="231890688"/>
        <c:scaling>
          <c:orientation val="minMax"/>
          <c:max val="32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231890296"/>
        <c:crosses val="autoZero"/>
        <c:crossBetween val="between"/>
        <c:majorUnit val="40000"/>
      </c:valAx>
      <c:valAx>
        <c:axId val="231891080"/>
        <c:scaling>
          <c:orientation val="minMax"/>
          <c:max val="45000000"/>
        </c:scaling>
        <c:delete val="0"/>
        <c:axPos val="r"/>
        <c:numFmt formatCode="_(&quot;€&quot;* #,##0_);_(&quot;€&quot;* \(#,##0\);_(&quot;€&quot;* &quot;-&quot;_);_(@_)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231891472"/>
        <c:crosses val="max"/>
        <c:crossBetween val="between"/>
      </c:valAx>
      <c:catAx>
        <c:axId val="2318914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3189108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3963862156119375"/>
          <c:y val="3.9202878911258884E-2"/>
          <c:w val="0.51300670749489652"/>
          <c:h val="4.41035474592521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/>
      </a:pPr>
      <a:endParaRPr lang="nl-BE"/>
    </a:p>
  </c:txPr>
  <c:externalData r:id="rId4">
    <c:autoUpdate val="0"/>
  </c:externalData>
  <c:userShapes r:id="rId5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'VDAB dekking'!$N$2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rgbClr val="00B0F0"/>
              </a:solidFill>
            </a:ln>
            <a:effectLst/>
          </c:spPr>
          <c:invertIfNegative val="0"/>
          <c:dLbls>
            <c:dLbl>
              <c:idx val="10"/>
              <c:layout>
                <c:manualLayout>
                  <c:x val="3.0864197530864196E-3"/>
                  <c:y val="9.442299903909952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'VDAB dekking'!$M$3:$M$21</c:f>
              <c:strCache>
                <c:ptCount val="19"/>
                <c:pt idx="0">
                  <c:v>totaal </c:v>
                </c:pt>
                <c:pt idx="2">
                  <c:v>man </c:v>
                </c:pt>
                <c:pt idx="3">
                  <c:v>vrouw</c:v>
                </c:pt>
                <c:pt idx="5">
                  <c:v>&lt;30 jaar</c:v>
                </c:pt>
                <c:pt idx="6">
                  <c:v>30-39 jaar</c:v>
                </c:pt>
                <c:pt idx="7">
                  <c:v>40-49 jaar</c:v>
                </c:pt>
                <c:pt idx="8">
                  <c:v>50+ jaar</c:v>
                </c:pt>
                <c:pt idx="10">
                  <c:v>laag </c:v>
                </c:pt>
                <c:pt idx="11">
                  <c:v>midden</c:v>
                </c:pt>
                <c:pt idx="12">
                  <c:v>hoog</c:v>
                </c:pt>
                <c:pt idx="14">
                  <c:v>allochtoon</c:v>
                </c:pt>
                <c:pt idx="15">
                  <c:v>autochtoon</c:v>
                </c:pt>
                <c:pt idx="17">
                  <c:v>pmah</c:v>
                </c:pt>
                <c:pt idx="18">
                  <c:v>geen pmah</c:v>
                </c:pt>
              </c:strCache>
            </c:strRef>
          </c:cat>
          <c:val>
            <c:numRef>
              <c:f>'VDAB dekking'!$N$3:$N$21</c:f>
              <c:numCache>
                <c:formatCode>General</c:formatCode>
                <c:ptCount val="19"/>
                <c:pt idx="0" formatCode="0.0%">
                  <c:v>1.5974484913222963E-2</c:v>
                </c:pt>
                <c:pt idx="2" formatCode="0.0%">
                  <c:v>1.4479484671245983E-2</c:v>
                </c:pt>
                <c:pt idx="3" formatCode="0.0%">
                  <c:v>1.7573975556148209E-2</c:v>
                </c:pt>
                <c:pt idx="5" formatCode="0.0%">
                  <c:v>2.1039181830661381E-2</c:v>
                </c:pt>
                <c:pt idx="6" formatCode="0.0%">
                  <c:v>1.656454748950215E-2</c:v>
                </c:pt>
                <c:pt idx="7" formatCode="0.0%">
                  <c:v>1.4002267399526242E-2</c:v>
                </c:pt>
                <c:pt idx="8" formatCode="0.0%">
                  <c:v>1.3607599452651675E-2</c:v>
                </c:pt>
                <c:pt idx="10" formatCode="0.0%">
                  <c:v>1.8741309771514787E-2</c:v>
                </c:pt>
                <c:pt idx="11" formatCode="0.0%">
                  <c:v>2.367680476602774E-2</c:v>
                </c:pt>
                <c:pt idx="12" formatCode="0.0%">
                  <c:v>7.2007118620706426E-3</c:v>
                </c:pt>
                <c:pt idx="14" formatCode="0.0%">
                  <c:v>2.4987206016509802E-2</c:v>
                </c:pt>
                <c:pt idx="15" formatCode="0.0%">
                  <c:v>1.5430967687988859E-2</c:v>
                </c:pt>
                <c:pt idx="17" formatCode="0.0%">
                  <c:v>4.1171979099606246E-3</c:v>
                </c:pt>
                <c:pt idx="18" formatCode="0.0%">
                  <c:v>1.7069285452386777E-2</c:v>
                </c:pt>
              </c:numCache>
            </c:numRef>
          </c:val>
        </c:ser>
        <c:ser>
          <c:idx val="1"/>
          <c:order val="1"/>
          <c:tx>
            <c:strRef>
              <c:f>'VDAB dekking'!$O$2</c:f>
              <c:strCache>
                <c:ptCount val="1"/>
                <c:pt idx="0">
                  <c:v>2014</c:v>
                </c:pt>
              </c:strCache>
            </c:strRef>
          </c:tx>
          <c:spPr>
            <a:noFill/>
            <a:ln w="25400">
              <a:solidFill>
                <a:srgbClr val="660066"/>
              </a:solidFill>
              <a:prstDash val="sysDash"/>
            </a:ln>
            <a:effectLst/>
          </c:spPr>
          <c:invertIfNegative val="0"/>
          <c:dLbls>
            <c:dLbl>
              <c:idx val="17"/>
              <c:layout>
                <c:manualLayout>
                  <c:x val="3.0864197530864196E-3"/>
                  <c:y val="1.2065940441846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660066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'VDAB dekking'!$M$3:$M$21</c:f>
              <c:strCache>
                <c:ptCount val="19"/>
                <c:pt idx="0">
                  <c:v>totaal </c:v>
                </c:pt>
                <c:pt idx="2">
                  <c:v>man </c:v>
                </c:pt>
                <c:pt idx="3">
                  <c:v>vrouw</c:v>
                </c:pt>
                <c:pt idx="5">
                  <c:v>&lt;30 jaar</c:v>
                </c:pt>
                <c:pt idx="6">
                  <c:v>30-39 jaar</c:v>
                </c:pt>
                <c:pt idx="7">
                  <c:v>40-49 jaar</c:v>
                </c:pt>
                <c:pt idx="8">
                  <c:v>50+ jaar</c:v>
                </c:pt>
                <c:pt idx="10">
                  <c:v>laag </c:v>
                </c:pt>
                <c:pt idx="11">
                  <c:v>midden</c:v>
                </c:pt>
                <c:pt idx="12">
                  <c:v>hoog</c:v>
                </c:pt>
                <c:pt idx="14">
                  <c:v>allochtoon</c:v>
                </c:pt>
                <c:pt idx="15">
                  <c:v>autochtoon</c:v>
                </c:pt>
                <c:pt idx="17">
                  <c:v>pmah</c:v>
                </c:pt>
                <c:pt idx="18">
                  <c:v>geen pmah</c:v>
                </c:pt>
              </c:strCache>
            </c:strRef>
          </c:cat>
          <c:val>
            <c:numRef>
              <c:f>'VDAB dekking'!$O$3:$O$21</c:f>
              <c:numCache>
                <c:formatCode>General</c:formatCode>
                <c:ptCount val="19"/>
                <c:pt idx="0" formatCode="0.0%">
                  <c:v>3.2653434951088307E-2</c:v>
                </c:pt>
                <c:pt idx="2" formatCode="0.0%">
                  <c:v>2.639637313757074E-2</c:v>
                </c:pt>
                <c:pt idx="3" formatCode="0.0%">
                  <c:v>3.9347823046766185E-2</c:v>
                </c:pt>
                <c:pt idx="5" formatCode="0.0%">
                  <c:v>4.7146302916326606E-2</c:v>
                </c:pt>
                <c:pt idx="6" formatCode="0.0%">
                  <c:v>3.4315311340947341E-2</c:v>
                </c:pt>
                <c:pt idx="7" formatCode="0.0%">
                  <c:v>2.7194968708043124E-2</c:v>
                </c:pt>
                <c:pt idx="8" formatCode="0.0%">
                  <c:v>2.5715223482067683E-2</c:v>
                </c:pt>
                <c:pt idx="10" formatCode="0.0%">
                  <c:v>2.1906771721873244E-2</c:v>
                </c:pt>
                <c:pt idx="11" formatCode="0.0%">
                  <c:v>2.907518167516307E-2</c:v>
                </c:pt>
                <c:pt idx="12" formatCode="0.0%">
                  <c:v>4.0618906505268025E-2</c:v>
                </c:pt>
                <c:pt idx="14" formatCode="0.0%">
                  <c:v>3.7588352654102604E-2</c:v>
                </c:pt>
                <c:pt idx="15" formatCode="0.0%">
                  <c:v>3.2355831957945336E-2</c:v>
                </c:pt>
                <c:pt idx="17" formatCode="0.0%">
                  <c:v>5.2101268096956272E-3</c:v>
                </c:pt>
                <c:pt idx="18" formatCode="0.0%">
                  <c:v>3.5187315470415287E-2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"/>
        <c:overlap val="100"/>
        <c:axId val="229726728"/>
        <c:axId val="229727120"/>
      </c:barChart>
      <c:catAx>
        <c:axId val="229726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229727120"/>
        <c:crosses val="autoZero"/>
        <c:auto val="1"/>
        <c:lblAlgn val="ctr"/>
        <c:lblOffset val="100"/>
        <c:noMultiLvlLbl val="0"/>
      </c:catAx>
      <c:valAx>
        <c:axId val="229727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229726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nl-BE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880516283173504E-2"/>
          <c:y val="6.7691538989784E-2"/>
          <c:w val="0.91117685760977984"/>
          <c:h val="0.846305987833319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Blad1!$M$16</c:f>
              <c:strCache>
                <c:ptCount val="1"/>
                <c:pt idx="0">
                  <c:v>gemiddeld bedrag per OC-werknemer</c:v>
                </c:pt>
              </c:strCache>
            </c:strRef>
          </c:tx>
          <c:spPr>
            <a:solidFill>
              <a:srgbClr val="691E5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660066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Blad1!$N$15:$Z$15</c:f>
              <c:numCache>
                <c:formatCode>General</c:formatCode>
                <c:ptCount val="13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</c:numCache>
            </c:numRef>
          </c:cat>
          <c:val>
            <c:numRef>
              <c:f>Blad1!$N$16:$Z$16</c:f>
              <c:numCache>
                <c:formatCode>"€"\ #,##0</c:formatCode>
                <c:ptCount val="13"/>
                <c:pt idx="0">
                  <c:v>135.50180283965949</c:v>
                </c:pt>
                <c:pt idx="1">
                  <c:v>146.64601776285934</c:v>
                </c:pt>
                <c:pt idx="2">
                  <c:v>152.49611429734958</c:v>
                </c:pt>
                <c:pt idx="3">
                  <c:v>158.47503299938563</c:v>
                </c:pt>
                <c:pt idx="4">
                  <c:v>172.80150237245948</c:v>
                </c:pt>
                <c:pt idx="5">
                  <c:v>182.69094742208367</c:v>
                </c:pt>
                <c:pt idx="6">
                  <c:v>185.92329418682178</c:v>
                </c:pt>
                <c:pt idx="7">
                  <c:v>181.40091727639469</c:v>
                </c:pt>
                <c:pt idx="8">
                  <c:v>182.68142420959322</c:v>
                </c:pt>
                <c:pt idx="9">
                  <c:v>185.60471112754766</c:v>
                </c:pt>
                <c:pt idx="10">
                  <c:v>192.20568877383121</c:v>
                </c:pt>
                <c:pt idx="11">
                  <c:v>191.5762582678793</c:v>
                </c:pt>
                <c:pt idx="12">
                  <c:v>199.54646280598908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6"/>
        <c:overlap val="-27"/>
        <c:axId val="229727904"/>
        <c:axId val="229728296"/>
      </c:barChart>
      <c:catAx>
        <c:axId val="229727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229728296"/>
        <c:crosses val="autoZero"/>
        <c:auto val="1"/>
        <c:lblAlgn val="ctr"/>
        <c:lblOffset val="100"/>
        <c:noMultiLvlLbl val="0"/>
      </c:catAx>
      <c:valAx>
        <c:axId val="229728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€&quot;\ 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229727904"/>
        <c:crosses val="autoZero"/>
        <c:crossBetween val="between"/>
        <c:majorUnit val="2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nl-B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0.08469</cdr:x>
      <cdr:y>0.25191</cdr:y>
    </cdr:from>
    <cdr:to>
      <cdr:x>0.99593</cdr:x>
      <cdr:y>0.25191</cdr:y>
    </cdr:to>
    <cdr:cxnSp macro="">
      <cdr:nvCxnSpPr>
        <cdr:cNvPr id="3" name="Rechte verbindingslijn 2"/>
        <cdr:cNvCxnSpPr/>
      </cdr:nvCxnSpPr>
      <cdr:spPr>
        <a:xfrm xmlns:a="http://schemas.openxmlformats.org/drawingml/2006/main">
          <a:off x="696957" y="1224136"/>
          <a:ext cx="7499176" cy="0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rgbClr val="660066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0.09751</cdr:x>
      <cdr:y>0.24328</cdr:y>
    </cdr:from>
    <cdr:to>
      <cdr:x>1</cdr:x>
      <cdr:y>0.24328</cdr:y>
    </cdr:to>
    <cdr:cxnSp macro="">
      <cdr:nvCxnSpPr>
        <cdr:cNvPr id="5" name="Rechte verbindingslijn 4"/>
        <cdr:cNvCxnSpPr/>
      </cdr:nvCxnSpPr>
      <cdr:spPr>
        <a:xfrm xmlns:a="http://schemas.openxmlformats.org/drawingml/2006/main">
          <a:off x="802432" y="1238126"/>
          <a:ext cx="7427168" cy="0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rgbClr val="660066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0.75182</cdr:x>
      <cdr:y>0.50179</cdr:y>
    </cdr:from>
    <cdr:to>
      <cdr:x>0.93182</cdr:x>
      <cdr:y>0.60552</cdr:y>
    </cdr:to>
    <cdr:sp macro="" textlink="">
      <cdr:nvSpPr>
        <cdr:cNvPr id="2" name="Toelichting met PIJL-OMLAAG 1"/>
        <cdr:cNvSpPr/>
      </cdr:nvSpPr>
      <cdr:spPr>
        <a:xfrm xmlns:a="http://schemas.openxmlformats.org/drawingml/2006/main">
          <a:off x="6187157" y="2438353"/>
          <a:ext cx="1481336" cy="504056"/>
        </a:xfrm>
        <a:prstGeom xmlns:a="http://schemas.openxmlformats.org/drawingml/2006/main" prst="downArrowCallout">
          <a:avLst/>
        </a:prstGeom>
        <a:noFill xmlns:a="http://schemas.openxmlformats.org/drawingml/2006/main"/>
        <a:ln xmlns:a="http://schemas.openxmlformats.org/drawingml/2006/main">
          <a:solidFill>
            <a:schemeClr val="accent1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nl-NL"/>
          </a:defPPr>
          <a:lvl1pPr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nl-BE" sz="1000" dirty="0" smtClean="0">
              <a:solidFill>
                <a:schemeClr val="accent1"/>
              </a:solidFill>
            </a:rPr>
            <a:t>Beleidshervorming </a:t>
          </a:r>
          <a:endParaRPr lang="nl-BE" sz="1000" dirty="0">
            <a:solidFill>
              <a:schemeClr val="accent1"/>
            </a:solidFill>
          </a:endParaRPr>
        </a:p>
      </cdr:txBody>
    </cdr:sp>
  </cdr:relSizeAnchor>
  <cdr:relSizeAnchor xmlns:cdr="http://schemas.openxmlformats.org/drawingml/2006/chartDrawing">
    <cdr:from>
      <cdr:x>0.44557</cdr:x>
      <cdr:y>0.17026</cdr:y>
    </cdr:from>
    <cdr:to>
      <cdr:x>0.63807</cdr:x>
      <cdr:y>0.27399</cdr:y>
    </cdr:to>
    <cdr:sp macro="" textlink="">
      <cdr:nvSpPr>
        <cdr:cNvPr id="3" name="Toelichting met PIJL-OMLAAG 2"/>
        <cdr:cNvSpPr/>
      </cdr:nvSpPr>
      <cdr:spPr>
        <a:xfrm xmlns:a="http://schemas.openxmlformats.org/drawingml/2006/main">
          <a:off x="3666877" y="827360"/>
          <a:ext cx="1584176" cy="504056"/>
        </a:xfrm>
        <a:prstGeom xmlns:a="http://schemas.openxmlformats.org/drawingml/2006/main" prst="downArrowCallout">
          <a:avLst/>
        </a:prstGeom>
        <a:noFill xmlns:a="http://schemas.openxmlformats.org/drawingml/2006/main"/>
        <a:ln xmlns:a="http://schemas.openxmlformats.org/drawingml/2006/main" w="12700">
          <a:solidFill>
            <a:schemeClr val="accent1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nl-NL"/>
          </a:defPPr>
          <a:lvl1pPr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nl-BE" sz="1050" dirty="0" smtClean="0">
              <a:solidFill>
                <a:schemeClr val="accent1"/>
              </a:solidFill>
            </a:rPr>
            <a:t>Beleidshervorming  </a:t>
          </a:r>
          <a:endParaRPr lang="nl-BE" sz="1050" dirty="0">
            <a:solidFill>
              <a:schemeClr val="accent1"/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0.06251</cdr:x>
      <cdr:y>0.35634</cdr:y>
    </cdr:from>
    <cdr:to>
      <cdr:x>1</cdr:x>
      <cdr:y>0.35634</cdr:y>
    </cdr:to>
    <cdr:cxnSp macro="">
      <cdr:nvCxnSpPr>
        <cdr:cNvPr id="2" name="Rechte verbindingslijn 1"/>
        <cdr:cNvCxnSpPr/>
      </cdr:nvCxnSpPr>
      <cdr:spPr>
        <a:xfrm xmlns:a="http://schemas.openxmlformats.org/drawingml/2006/main">
          <a:off x="514400" y="1612776"/>
          <a:ext cx="7715200" cy="0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rgbClr val="660066"/>
          </a:solidFill>
          <a:prstDash val="sys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0.09751</cdr:x>
      <cdr:y>0.19264</cdr:y>
    </cdr:from>
    <cdr:to>
      <cdr:x>0.97249</cdr:x>
      <cdr:y>0.19264</cdr:y>
    </cdr:to>
    <cdr:cxnSp macro="">
      <cdr:nvCxnSpPr>
        <cdr:cNvPr id="3" name="Rechte verbindingslijn 2"/>
        <cdr:cNvCxnSpPr/>
      </cdr:nvCxnSpPr>
      <cdr:spPr>
        <a:xfrm xmlns:a="http://schemas.openxmlformats.org/drawingml/2006/main">
          <a:off x="802432" y="936104"/>
          <a:ext cx="7200800" cy="0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rgbClr val="660066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0.0929</cdr:x>
      <cdr:y>0.43636</cdr:y>
    </cdr:from>
    <cdr:to>
      <cdr:x>1</cdr:x>
      <cdr:y>0.43636</cdr:y>
    </cdr:to>
    <cdr:cxnSp macro="">
      <cdr:nvCxnSpPr>
        <cdr:cNvPr id="3" name="Rechte verbindingslijn 2"/>
        <cdr:cNvCxnSpPr/>
      </cdr:nvCxnSpPr>
      <cdr:spPr>
        <a:xfrm xmlns:a="http://schemas.openxmlformats.org/drawingml/2006/main">
          <a:off x="743508" y="1974950"/>
          <a:ext cx="7259724" cy="0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rgbClr val="660066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27" charset="0"/>
              </a:defRPr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27" charset="0"/>
              </a:defRPr>
            </a:lvl1pPr>
          </a:lstStyle>
          <a:p>
            <a:fld id="{D18D2D1F-4E54-4699-BA0A-8BEC7F0F489B}" type="datetime1">
              <a:rPr lang="nl-NL"/>
              <a:pPr/>
              <a:t>18-4-2016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27" charset="0"/>
              </a:defRPr>
            </a:lvl1pPr>
          </a:lstStyle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27" charset="0"/>
              </a:defRPr>
            </a:lvl1pPr>
          </a:lstStyle>
          <a:p>
            <a:fld id="{853E0C4E-003D-4C81-BB1A-708D8B2B1435}" type="slidenum">
              <a:rPr lang="nl-NL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76363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27" charset="0"/>
              </a:defRPr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27" charset="0"/>
              </a:defRPr>
            </a:lvl1pPr>
          </a:lstStyle>
          <a:p>
            <a:fld id="{56565E1D-C579-492B-ACAB-1A70D685D090}" type="datetime1">
              <a:rPr lang="nl-NL"/>
              <a:pPr/>
              <a:t>18-4-2016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nl-BE" smtClean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 smtClean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27" charset="0"/>
              </a:defRPr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27" charset="0"/>
              </a:defRPr>
            </a:lvl1pPr>
          </a:lstStyle>
          <a:p>
            <a:fld id="{5D4C7BCB-4545-4338-A8A7-C2DF767536A6}" type="slidenum">
              <a:rPr lang="nl-NL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14842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97" charset="-128"/>
        <a:cs typeface="ＭＳ Ｐゴシック" pitchFamily="-97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97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97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97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9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7BCB-4545-4338-A8A7-C2DF767536A6}" type="slidenum">
              <a:rPr lang="nl-NL" smtClean="0"/>
              <a:pPr/>
              <a:t>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4883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7BCB-4545-4338-A8A7-C2DF767536A6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04580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7BCB-4545-4338-A8A7-C2DF767536A6}" type="slidenum">
              <a:rPr lang="nl-NL" smtClean="0"/>
              <a:pPr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61763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baseline="0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7BCB-4545-4338-A8A7-C2DF767536A6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15053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7BCB-4545-4338-A8A7-C2DF767536A6}" type="slidenum">
              <a:rPr lang="nl-NL" smtClean="0"/>
              <a:pPr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7021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7BCB-4545-4338-A8A7-C2DF767536A6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0999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baseline="0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7BCB-4545-4338-A8A7-C2DF767536A6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6164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7BCB-4545-4338-A8A7-C2DF767536A6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861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7BCB-4545-4338-A8A7-C2DF767536A6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5716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7BCB-4545-4338-A8A7-C2DF767536A6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4768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7BCB-4545-4338-A8A7-C2DF767536A6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5350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7BCB-4545-4338-A8A7-C2DF767536A6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6862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C7BCB-4545-4338-A8A7-C2DF767536A6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9497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755576" y="1484784"/>
            <a:ext cx="8060432" cy="1254001"/>
          </a:xfrm>
        </p:spPr>
        <p:txBody>
          <a:bodyPr/>
          <a:lstStyle>
            <a:lvl1pPr algn="r"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Titel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755576" y="2793032"/>
            <a:ext cx="8060432" cy="1752600"/>
          </a:xfrm>
        </p:spPr>
        <p:txBody>
          <a:bodyPr/>
          <a:lstStyle>
            <a:lvl1pPr marL="0" indent="0" algn="r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dirty="0" smtClean="0"/>
              <a:t>Subtitel</a:t>
            </a:r>
            <a:endParaRPr lang="nl-NL" dirty="0"/>
          </a:p>
        </p:txBody>
      </p:sp>
      <p:cxnSp>
        <p:nvCxnSpPr>
          <p:cNvPr id="8" name="Rechte verbindingslijn 7"/>
          <p:cNvCxnSpPr/>
          <p:nvPr userDrawn="1"/>
        </p:nvCxnSpPr>
        <p:spPr>
          <a:xfrm flipH="1" flipV="1">
            <a:off x="5004048" y="0"/>
            <a:ext cx="4139952" cy="162880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2754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1660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1304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1pPr>
            <a:lvl2pPr marL="7429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26671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891197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494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0054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3161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0953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521160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 smtClean="0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096259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92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BE" dirty="0" smtClean="0"/>
              <a:t>Titelstijl van model bewerken</a:t>
            </a:r>
            <a:endParaRPr lang="nl-NL" dirty="0" smtClean="0"/>
          </a:p>
        </p:txBody>
      </p:sp>
      <p:sp>
        <p:nvSpPr>
          <p:cNvPr id="14339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73825" y="1234159"/>
            <a:ext cx="8229600" cy="485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BE" dirty="0" smtClean="0"/>
              <a:t>Klik om de tekststijl van het model te bewerken</a:t>
            </a:r>
          </a:p>
          <a:p>
            <a:pPr lvl="1"/>
            <a:r>
              <a:rPr lang="nl-BE" dirty="0" smtClean="0"/>
              <a:t>Tweede niveau</a:t>
            </a:r>
          </a:p>
          <a:p>
            <a:pPr lvl="2"/>
            <a:r>
              <a:rPr lang="nl-BE" dirty="0" smtClean="0"/>
              <a:t>Derde niveau</a:t>
            </a:r>
          </a:p>
          <a:p>
            <a:pPr lvl="3"/>
            <a:r>
              <a:rPr lang="nl-BE" dirty="0" smtClean="0"/>
              <a:t>Vierde niveau</a:t>
            </a:r>
          </a:p>
          <a:p>
            <a:pPr lvl="4"/>
            <a:r>
              <a:rPr lang="nl-BE" dirty="0" smtClean="0"/>
              <a:t>Vijfde niveau</a:t>
            </a:r>
            <a:endParaRPr lang="nl-NL" dirty="0" smtClean="0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0"/>
            <a:ext cx="251520" cy="6858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BE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176625"/>
            <a:ext cx="1370183" cy="59734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600" kern="1200" baseline="0">
          <a:solidFill>
            <a:schemeClr val="tx1"/>
          </a:solidFill>
          <a:latin typeface="Calibri" panose="020F0502020204030204" pitchFamily="34" charset="0"/>
          <a:ea typeface="ＭＳ Ｐゴシック" pitchFamily="26" charset="-128"/>
          <a:cs typeface="Time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26" charset="0"/>
          <a:ea typeface="ＭＳ Ｐゴシック" pitchFamily="26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26" charset="0"/>
          <a:ea typeface="ＭＳ Ｐゴシック" pitchFamily="26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26" charset="0"/>
          <a:ea typeface="ＭＳ Ｐゴシック" pitchFamily="26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26" charset="0"/>
          <a:ea typeface="ＭＳ Ｐゴシック" pitchFamily="26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26" charset="0"/>
          <a:ea typeface="ＭＳ Ｐゴシック" pitchFamily="26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26" charset="0"/>
          <a:ea typeface="ＭＳ Ｐゴシック" pitchFamily="26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26" charset="0"/>
          <a:ea typeface="ＭＳ Ｐゴシック" pitchFamily="26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26" charset="0"/>
          <a:ea typeface="ＭＳ Ｐゴシック" pitchFamily="26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kern="1200" baseline="0">
          <a:solidFill>
            <a:schemeClr val="tx1"/>
          </a:solidFill>
          <a:latin typeface="Calibri" panose="020F0502020204030204" pitchFamily="34" charset="0"/>
          <a:ea typeface="ＭＳ Ｐゴシック" pitchFamily="26" charset="-128"/>
          <a:cs typeface="Time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 baseline="0">
          <a:solidFill>
            <a:schemeClr val="tx1"/>
          </a:solidFill>
          <a:latin typeface="Calibri" panose="020F0502020204030204" pitchFamily="34" charset="0"/>
          <a:ea typeface="ＭＳ Ｐゴシック" pitchFamily="26" charset="-128"/>
          <a:cs typeface="Time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 baseline="0">
          <a:solidFill>
            <a:schemeClr val="tx1"/>
          </a:solidFill>
          <a:latin typeface="Calibri" panose="020F0502020204030204" pitchFamily="34" charset="0"/>
          <a:ea typeface="ＭＳ Ｐゴシック" pitchFamily="26" charset="-128"/>
          <a:cs typeface="Time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800" kern="1200" baseline="0">
          <a:solidFill>
            <a:schemeClr val="tx1"/>
          </a:solidFill>
          <a:latin typeface="Calibri" panose="020F0502020204030204" pitchFamily="34" charset="0"/>
          <a:ea typeface="ＭＳ Ｐゴシック" pitchFamily="26" charset="-128"/>
          <a:cs typeface="Time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 baseline="0">
          <a:solidFill>
            <a:schemeClr val="tx1"/>
          </a:solidFill>
          <a:latin typeface="Calibri" panose="020F0502020204030204" pitchFamily="34" charset="0"/>
          <a:ea typeface="ＭＳ Ｐゴシック" pitchFamily="26" charset="-128"/>
          <a:cs typeface="Time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/>
          <p:cNvSpPr>
            <a:spLocks noGrp="1"/>
          </p:cNvSpPr>
          <p:nvPr>
            <p:ph type="ctrTitle"/>
          </p:nvPr>
        </p:nvSpPr>
        <p:spPr>
          <a:xfrm>
            <a:off x="467544" y="2806249"/>
            <a:ext cx="8492480" cy="1254001"/>
          </a:xfrm>
        </p:spPr>
        <p:txBody>
          <a:bodyPr/>
          <a:lstStyle/>
          <a:p>
            <a:pPr algn="l"/>
            <a:r>
              <a:rPr lang="nl-NL" sz="3200" dirty="0" smtClean="0">
                <a:ea typeface="ＭＳ Ｐゴシック" pitchFamily="27" charset="-128"/>
              </a:rPr>
              <a:t>Benutting van </a:t>
            </a:r>
            <a:r>
              <a:rPr lang="nl-NL" sz="3200" dirty="0">
                <a:ea typeface="ＭＳ Ｐゴシック" pitchFamily="27" charset="-128"/>
              </a:rPr>
              <a:t>Vlaamse </a:t>
            </a:r>
            <a:r>
              <a:rPr lang="nl-NL" sz="3200" dirty="0" smtClean="0">
                <a:ea typeface="ＭＳ Ｐゴシック" pitchFamily="27" charset="-128"/>
              </a:rPr>
              <a:t>opleidingsincentives voor werkenden</a:t>
            </a:r>
          </a:p>
        </p:txBody>
      </p:sp>
      <p:sp>
        <p:nvSpPr>
          <p:cNvPr id="28675" name="Subtitel 2"/>
          <p:cNvSpPr>
            <a:spLocks noGrp="1"/>
          </p:cNvSpPr>
          <p:nvPr>
            <p:ph type="subTitle" idx="1"/>
          </p:nvPr>
        </p:nvSpPr>
        <p:spPr>
          <a:xfrm>
            <a:off x="1979712" y="4221088"/>
            <a:ext cx="6113824" cy="1752600"/>
          </a:xfrm>
        </p:spPr>
        <p:txBody>
          <a:bodyPr/>
          <a:lstStyle/>
          <a:p>
            <a:pPr eaLnBrk="1" hangingPunct="1"/>
            <a:r>
              <a:rPr lang="nl-NL" dirty="0" smtClean="0">
                <a:ea typeface="ＭＳ Ｐゴシック" pitchFamily="27" charset="-128"/>
              </a:rPr>
              <a:t>Faiza Djait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2"/>
          <p:cNvSpPr txBox="1">
            <a:spLocks/>
          </p:cNvSpPr>
          <p:nvPr/>
        </p:nvSpPr>
        <p:spPr bwMode="auto">
          <a:xfrm>
            <a:off x="899592" y="2060848"/>
            <a:ext cx="7772400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ＭＳ Ｐゴシック" pitchFamily="26" charset="-128"/>
                <a:cs typeface="Times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ＭＳ Ｐゴシック" pitchFamily="26" charset="-128"/>
                <a:cs typeface="Times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ＭＳ Ｐゴシック" pitchFamily="26" charset="-128"/>
                <a:cs typeface="Times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ＭＳ Ｐゴシック" pitchFamily="26" charset="-128"/>
                <a:cs typeface="Times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ＭＳ Ｐゴシック" pitchFamily="26" charset="-128"/>
                <a:cs typeface="Time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3200" b="1" dirty="0" smtClean="0">
                <a:solidFill>
                  <a:schemeClr val="accent1"/>
                </a:solidFill>
              </a:rPr>
              <a:t>OPLEIDINGSCHEQUES</a:t>
            </a:r>
            <a:endParaRPr lang="nl-BE" sz="3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53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sz="3200" b="1" dirty="0" smtClean="0">
                <a:solidFill>
                  <a:schemeClr val="accent1"/>
                </a:solidFill>
              </a:rPr>
              <a:t>OC: begunstigden en bestedingen</a:t>
            </a:r>
            <a:endParaRPr lang="nl-BE" sz="3200" b="1" dirty="0">
              <a:solidFill>
                <a:schemeClr val="accent1"/>
              </a:solidFill>
            </a:endParaRPr>
          </a:p>
        </p:txBody>
      </p:sp>
      <p:graphicFrame>
        <p:nvGraphicFramePr>
          <p:cNvPr id="6" name="Tijdelijke aanduiding voor inhoud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6248105"/>
              </p:ext>
            </p:extLst>
          </p:nvPr>
        </p:nvGraphicFramePr>
        <p:xfrm>
          <a:off x="473075" y="1233488"/>
          <a:ext cx="8229600" cy="4859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7761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964488" cy="922114"/>
          </a:xfrm>
        </p:spPr>
        <p:txBody>
          <a:bodyPr/>
          <a:lstStyle/>
          <a:p>
            <a:pPr algn="ctr"/>
            <a:r>
              <a:rPr lang="nl-BE" b="1" dirty="0">
                <a:solidFill>
                  <a:schemeClr val="accent1"/>
                </a:solidFill>
              </a:rPr>
              <a:t/>
            </a:r>
            <a:br>
              <a:rPr lang="nl-BE" b="1" dirty="0">
                <a:solidFill>
                  <a:schemeClr val="accent1"/>
                </a:solidFill>
              </a:rPr>
            </a:br>
            <a:r>
              <a:rPr lang="nl-BE" sz="3200" b="1" dirty="0" smtClean="0">
                <a:solidFill>
                  <a:schemeClr val="accent1"/>
                </a:solidFill>
              </a:rPr>
              <a:t>OC: bereik opleidingscheques loontrekkenden</a:t>
            </a:r>
            <a:endParaRPr lang="nl-BE" sz="3200" b="1" dirty="0">
              <a:solidFill>
                <a:schemeClr val="accent1"/>
              </a:solidFill>
            </a:endParaRPr>
          </a:p>
        </p:txBody>
      </p:sp>
      <p:graphicFrame>
        <p:nvGraphicFramePr>
          <p:cNvPr id="5" name="Tijdelijke aanduiding voor inhoud 4"/>
          <p:cNvGraphicFramePr>
            <a:graphicFrameLocks noGrp="1"/>
          </p:cNvGraphicFramePr>
          <p:nvPr>
            <p:ph sz="half" idx="1"/>
          </p:nvPr>
        </p:nvGraphicFramePr>
        <p:xfrm>
          <a:off x="457200" y="1268760"/>
          <a:ext cx="8229600" cy="4857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Rechte verbindingslijn 6"/>
          <p:cNvCxnSpPr/>
          <p:nvPr/>
        </p:nvCxnSpPr>
        <p:spPr>
          <a:xfrm>
            <a:off x="971600" y="4029799"/>
            <a:ext cx="7715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211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sz="3200" b="1" dirty="0">
                <a:solidFill>
                  <a:schemeClr val="accent1"/>
                </a:solidFill>
              </a:rPr>
              <a:t>OC: </a:t>
            </a:r>
            <a:r>
              <a:rPr lang="nl-BE" sz="3200" b="1" dirty="0" smtClean="0">
                <a:solidFill>
                  <a:schemeClr val="accent1"/>
                </a:solidFill>
              </a:rPr>
              <a:t>gemiddeld bedrag per werknemer</a:t>
            </a:r>
            <a:endParaRPr lang="nl-BE" sz="3200" b="1" dirty="0">
              <a:solidFill>
                <a:schemeClr val="accent1"/>
              </a:solidFill>
            </a:endParaRPr>
          </a:p>
        </p:txBody>
      </p:sp>
      <p:graphicFrame>
        <p:nvGraphicFramePr>
          <p:cNvPr id="7" name="Tijdelijke aanduiding voor inhoud 4"/>
          <p:cNvGraphicFramePr>
            <a:graphicFrameLocks noGrp="1"/>
          </p:cNvGraphicFramePr>
          <p:nvPr>
            <p:ph idx="1"/>
          </p:nvPr>
        </p:nvGraphicFramePr>
        <p:xfrm>
          <a:off x="473075" y="1233488"/>
          <a:ext cx="8229600" cy="4859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6849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sz="3200" b="1" dirty="0" smtClean="0">
                <a:solidFill>
                  <a:schemeClr val="accent1"/>
                </a:solidFill>
              </a:rPr>
              <a:t>OC: gemiddeld bedrag per werknemer</a:t>
            </a:r>
            <a:endParaRPr lang="nl-BE" sz="3200" b="1" dirty="0">
              <a:solidFill>
                <a:schemeClr val="accent1"/>
              </a:solidFill>
            </a:endParaRPr>
          </a:p>
        </p:txBody>
      </p:sp>
      <p:graphicFrame>
        <p:nvGraphicFramePr>
          <p:cNvPr id="5" name="Tijdelijke aanduiding voor inhoud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8162113"/>
              </p:ext>
            </p:extLst>
          </p:nvPr>
        </p:nvGraphicFramePr>
        <p:xfrm>
          <a:off x="457200" y="1340768"/>
          <a:ext cx="8229600" cy="4859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9692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3200" b="1" dirty="0" smtClean="0">
                <a:solidFill>
                  <a:schemeClr val="accent1"/>
                </a:solidFill>
              </a:rPr>
              <a:t>OC: opleidingsinstelling</a:t>
            </a:r>
            <a:endParaRPr lang="nl-BE" sz="3200" b="1" dirty="0">
              <a:solidFill>
                <a:schemeClr val="accent1"/>
              </a:solidFill>
            </a:endParaRPr>
          </a:p>
        </p:txBody>
      </p:sp>
      <p:graphicFrame>
        <p:nvGraphicFramePr>
          <p:cNvPr id="5" name="Tijdelijke aanduiding voor inhoud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75930327"/>
              </p:ext>
            </p:extLst>
          </p:nvPr>
        </p:nvGraphicFramePr>
        <p:xfrm>
          <a:off x="457200" y="1196752"/>
          <a:ext cx="8003232" cy="4929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4880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99592" y="2060848"/>
            <a:ext cx="7772400" cy="1500187"/>
          </a:xfrm>
        </p:spPr>
        <p:txBody>
          <a:bodyPr/>
          <a:lstStyle/>
          <a:p>
            <a:pPr algn="ctr"/>
            <a:r>
              <a:rPr lang="nl-BE" sz="3200" b="1" dirty="0" smtClean="0">
                <a:solidFill>
                  <a:schemeClr val="accent1"/>
                </a:solidFill>
              </a:rPr>
              <a:t>OPLEIDINGSKREDIET</a:t>
            </a:r>
            <a:endParaRPr lang="nl-BE" sz="3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99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04800" y="274638"/>
            <a:ext cx="8686800" cy="922114"/>
          </a:xfrm>
        </p:spPr>
        <p:txBody>
          <a:bodyPr/>
          <a:lstStyle/>
          <a:p>
            <a:pPr algn="ctr"/>
            <a:r>
              <a:rPr lang="nl-BE" sz="3200" b="1" dirty="0" smtClean="0">
                <a:solidFill>
                  <a:schemeClr val="accent1"/>
                </a:solidFill>
              </a:rPr>
              <a:t>Opleidingskrediet</a:t>
            </a:r>
            <a:endParaRPr lang="nl-BE" sz="3200" b="1" dirty="0">
              <a:solidFill>
                <a:schemeClr val="accent1"/>
              </a:solidFill>
            </a:endParaRPr>
          </a:p>
        </p:txBody>
      </p:sp>
      <p:sp>
        <p:nvSpPr>
          <p:cNvPr id="6" name="Tijdelijke aanduiding voor inhoud 5"/>
          <p:cNvSpPr>
            <a:spLocks noGrp="1"/>
          </p:cNvSpPr>
          <p:nvPr>
            <p:ph sz="half" idx="1"/>
          </p:nvPr>
        </p:nvSpPr>
        <p:spPr>
          <a:xfrm>
            <a:off x="320824" y="1122610"/>
            <a:ext cx="4038600" cy="4525963"/>
          </a:xfrm>
        </p:spPr>
        <p:txBody>
          <a:bodyPr/>
          <a:lstStyle/>
          <a:p>
            <a:r>
              <a:rPr lang="nl-BE" sz="2000" dirty="0" smtClean="0">
                <a:solidFill>
                  <a:schemeClr val="accent1"/>
                </a:solidFill>
              </a:rPr>
              <a:t>1.069 werknemers met opleidingskrediet</a:t>
            </a:r>
          </a:p>
          <a:p>
            <a:r>
              <a:rPr lang="nl-BE" sz="2000" dirty="0" smtClean="0">
                <a:solidFill>
                  <a:schemeClr val="accent1"/>
                </a:solidFill>
              </a:rPr>
              <a:t>Bestedingen: 913.606 euro op jaarbasis</a:t>
            </a:r>
          </a:p>
          <a:p>
            <a:r>
              <a:rPr lang="nl-BE" sz="2000" dirty="0" smtClean="0">
                <a:solidFill>
                  <a:schemeClr val="accent1"/>
                </a:solidFill>
              </a:rPr>
              <a:t>Gemiddeld bedrag per werknemer: 855 euro op jaarbasis</a:t>
            </a:r>
          </a:p>
          <a:p>
            <a:endParaRPr lang="nl-BE" sz="2000" dirty="0">
              <a:solidFill>
                <a:schemeClr val="accent1"/>
              </a:solidFill>
            </a:endParaRPr>
          </a:p>
        </p:txBody>
      </p:sp>
      <p:graphicFrame>
        <p:nvGraphicFramePr>
          <p:cNvPr id="8" name="Tijdelijke aanduiding voor inhoud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74732585"/>
              </p:ext>
            </p:extLst>
          </p:nvPr>
        </p:nvGraphicFramePr>
        <p:xfrm>
          <a:off x="4776121" y="1159681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Grafiek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0974818"/>
              </p:ext>
            </p:extLst>
          </p:nvPr>
        </p:nvGraphicFramePr>
        <p:xfrm>
          <a:off x="457201" y="3573016"/>
          <a:ext cx="4191000" cy="2956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01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nl-BE" sz="3600" dirty="0" smtClean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endParaRPr lang="nl-BE" sz="3600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r>
              <a:rPr lang="nl-BE" sz="3600" dirty="0" smtClean="0">
                <a:solidFill>
                  <a:schemeClr val="accent1"/>
                </a:solidFill>
              </a:rPr>
              <a:t>Bedankt voor jullie aandacht</a:t>
            </a:r>
            <a:endParaRPr lang="nl-BE" sz="3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24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sz="3200" b="1" dirty="0" smtClean="0">
                <a:solidFill>
                  <a:schemeClr val="accent1"/>
                </a:solidFill>
              </a:rPr>
              <a:t>Opleidingsincentives voor werkenden</a:t>
            </a:r>
            <a:endParaRPr lang="nl-BE" sz="3200" b="1" dirty="0">
              <a:solidFill>
                <a:schemeClr val="accent1"/>
              </a:solidFill>
            </a:endParaRPr>
          </a:p>
        </p:txBody>
      </p:sp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7723374"/>
              </p:ext>
            </p:extLst>
          </p:nvPr>
        </p:nvGraphicFramePr>
        <p:xfrm>
          <a:off x="614325" y="1772816"/>
          <a:ext cx="7915350" cy="3168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8450"/>
                <a:gridCol w="2638450"/>
                <a:gridCol w="2638450"/>
              </a:tblGrid>
              <a:tr h="792088">
                <a:tc>
                  <a:txBody>
                    <a:bodyPr/>
                    <a:lstStyle/>
                    <a:p>
                      <a:pPr algn="ctr"/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BE" dirty="0" smtClean="0"/>
                    </a:p>
                    <a:p>
                      <a:pPr algn="ctr"/>
                      <a:r>
                        <a:rPr lang="nl-BE" dirty="0" smtClean="0"/>
                        <a:t>Bestedingen 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BE" dirty="0" smtClean="0"/>
                    </a:p>
                    <a:p>
                      <a:pPr algn="ctr"/>
                      <a:r>
                        <a:rPr lang="nl-BE" dirty="0" smtClean="0"/>
                        <a:t>Begunstigden </a:t>
                      </a:r>
                      <a:endParaRPr lang="nl-BE" dirty="0"/>
                    </a:p>
                  </a:txBody>
                  <a:tcPr/>
                </a:tc>
              </a:tr>
              <a:tr h="792088">
                <a:tc>
                  <a:txBody>
                    <a:bodyPr/>
                    <a:lstStyle/>
                    <a:p>
                      <a:pPr algn="ctr"/>
                      <a:endParaRPr lang="nl-BE" b="1" dirty="0" smtClean="0"/>
                    </a:p>
                    <a:p>
                      <a:pPr algn="ctr"/>
                      <a:r>
                        <a:rPr lang="nl-BE" b="1" dirty="0" smtClean="0"/>
                        <a:t>Betaald educatief verlof </a:t>
                      </a:r>
                      <a:endParaRPr lang="nl-B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BE" dirty="0" smtClean="0"/>
                    </a:p>
                    <a:p>
                      <a:pPr algn="ctr"/>
                      <a:r>
                        <a:rPr lang="nl-BE" dirty="0" smtClean="0"/>
                        <a:t>66,0 miljoen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BE" dirty="0" smtClean="0"/>
                    </a:p>
                    <a:p>
                      <a:pPr algn="ctr"/>
                      <a:r>
                        <a:rPr lang="nl-BE" dirty="0" smtClean="0"/>
                        <a:t>50.338</a:t>
                      </a:r>
                      <a:endParaRPr lang="nl-BE" dirty="0"/>
                    </a:p>
                  </a:txBody>
                  <a:tcPr/>
                </a:tc>
              </a:tr>
              <a:tr h="792088">
                <a:tc>
                  <a:txBody>
                    <a:bodyPr/>
                    <a:lstStyle/>
                    <a:p>
                      <a:pPr algn="ctr"/>
                      <a:endParaRPr lang="nl-BE" b="1" dirty="0" smtClean="0"/>
                    </a:p>
                    <a:p>
                      <a:pPr algn="ctr"/>
                      <a:r>
                        <a:rPr lang="nl-BE" b="1" dirty="0" smtClean="0"/>
                        <a:t>Opleidingscheques</a:t>
                      </a:r>
                      <a:endParaRPr lang="nl-B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BE" dirty="0" smtClean="0"/>
                    </a:p>
                    <a:p>
                      <a:pPr algn="ctr"/>
                      <a:r>
                        <a:rPr lang="nl-BE" dirty="0" smtClean="0"/>
                        <a:t>7,6 miljoen 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BE" dirty="0" smtClean="0"/>
                    </a:p>
                    <a:p>
                      <a:pPr algn="ctr"/>
                      <a:r>
                        <a:rPr lang="nl-BE" dirty="0" smtClean="0"/>
                        <a:t>37.869</a:t>
                      </a:r>
                      <a:endParaRPr lang="nl-BE" dirty="0"/>
                    </a:p>
                  </a:txBody>
                  <a:tcPr/>
                </a:tc>
              </a:tr>
              <a:tr h="792088">
                <a:tc>
                  <a:txBody>
                    <a:bodyPr/>
                    <a:lstStyle/>
                    <a:p>
                      <a:pPr algn="ctr"/>
                      <a:endParaRPr lang="nl-BE" b="1" dirty="0" smtClean="0"/>
                    </a:p>
                    <a:p>
                      <a:pPr algn="ctr"/>
                      <a:r>
                        <a:rPr lang="nl-BE" b="1" dirty="0" smtClean="0"/>
                        <a:t>Opleidingskrediet</a:t>
                      </a:r>
                      <a:endParaRPr lang="nl-B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BE" dirty="0" smtClean="0"/>
                    </a:p>
                    <a:p>
                      <a:pPr algn="ctr"/>
                      <a:r>
                        <a:rPr lang="nl-BE" dirty="0" smtClean="0"/>
                        <a:t>0,9 miljoen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BE" dirty="0" smtClean="0"/>
                    </a:p>
                    <a:p>
                      <a:pPr algn="ctr"/>
                      <a:r>
                        <a:rPr lang="nl-BE" dirty="0" smtClean="0"/>
                        <a:t>1.069</a:t>
                      </a:r>
                      <a:endParaRPr lang="nl-BE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283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99592" y="2060848"/>
            <a:ext cx="7772400" cy="1500187"/>
          </a:xfrm>
        </p:spPr>
        <p:txBody>
          <a:bodyPr/>
          <a:lstStyle/>
          <a:p>
            <a:pPr algn="ctr"/>
            <a:r>
              <a:rPr lang="nl-BE" sz="3200" b="1" dirty="0" smtClean="0">
                <a:solidFill>
                  <a:schemeClr val="accent1"/>
                </a:solidFill>
              </a:rPr>
              <a:t>BETAALD EDUCATIEF VERLOF </a:t>
            </a:r>
            <a:endParaRPr lang="nl-BE" sz="3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05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sz="3200" b="1" dirty="0" smtClean="0">
                <a:solidFill>
                  <a:schemeClr val="accent1"/>
                </a:solidFill>
              </a:rPr>
              <a:t>BEV: bestedingen en begunstigden</a:t>
            </a:r>
            <a:endParaRPr lang="nl-BE" sz="3200" b="1" dirty="0">
              <a:solidFill>
                <a:schemeClr val="accent1"/>
              </a:solidFill>
            </a:endParaRPr>
          </a:p>
        </p:txBody>
      </p:sp>
      <p:graphicFrame>
        <p:nvGraphicFramePr>
          <p:cNvPr id="6" name="Tijdelijke aanduiding voor inhoud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5699665"/>
              </p:ext>
            </p:extLst>
          </p:nvPr>
        </p:nvGraphicFramePr>
        <p:xfrm>
          <a:off x="473075" y="1233488"/>
          <a:ext cx="8229600" cy="4859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934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>
                <a:solidFill>
                  <a:schemeClr val="accent1"/>
                </a:solidFill>
              </a:rPr>
              <a:t>BEV: bereik loontrekkenden privé sector</a:t>
            </a:r>
            <a:endParaRPr lang="nl-BE" dirty="0"/>
          </a:p>
        </p:txBody>
      </p:sp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3897691"/>
              </p:ext>
            </p:extLst>
          </p:nvPr>
        </p:nvGraphicFramePr>
        <p:xfrm>
          <a:off x="490667" y="1340768"/>
          <a:ext cx="8229600" cy="4859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3447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sz="3200" b="1" dirty="0" smtClean="0">
                <a:solidFill>
                  <a:schemeClr val="accent1"/>
                </a:solidFill>
              </a:rPr>
              <a:t>BEV: gemiddeld bedrag per werknemer</a:t>
            </a:r>
            <a:endParaRPr lang="nl-BE" sz="3200" b="1" dirty="0">
              <a:solidFill>
                <a:schemeClr val="accent1"/>
              </a:solidFill>
            </a:endParaRPr>
          </a:p>
        </p:txBody>
      </p:sp>
      <p:graphicFrame>
        <p:nvGraphicFramePr>
          <p:cNvPr id="5" name="Tijdelijke aanduiding voor inhoud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9827889"/>
              </p:ext>
            </p:extLst>
          </p:nvPr>
        </p:nvGraphicFramePr>
        <p:xfrm>
          <a:off x="473075" y="1233488"/>
          <a:ext cx="8229600" cy="4859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6149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22114"/>
          </a:xfrm>
        </p:spPr>
        <p:txBody>
          <a:bodyPr/>
          <a:lstStyle/>
          <a:p>
            <a:pPr algn="ctr"/>
            <a:r>
              <a:rPr lang="nl-BE" sz="3200" b="1" dirty="0" smtClean="0">
                <a:solidFill>
                  <a:schemeClr val="accent1"/>
                </a:solidFill>
              </a:rPr>
              <a:t>BEV: gemiddeld bedrag per werknemer</a:t>
            </a:r>
            <a:endParaRPr lang="nl-BE" sz="3200" b="1" dirty="0">
              <a:solidFill>
                <a:schemeClr val="accent1"/>
              </a:solidFill>
            </a:endParaRPr>
          </a:p>
        </p:txBody>
      </p:sp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2263467"/>
              </p:ext>
            </p:extLst>
          </p:nvPr>
        </p:nvGraphicFramePr>
        <p:xfrm>
          <a:off x="457200" y="1398786"/>
          <a:ext cx="8229600" cy="5089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5949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922114"/>
          </a:xfrm>
        </p:spPr>
        <p:txBody>
          <a:bodyPr/>
          <a:lstStyle/>
          <a:p>
            <a:pPr algn="ctr"/>
            <a:r>
              <a:rPr lang="nl-BE" sz="3200" b="1" dirty="0" smtClean="0">
                <a:solidFill>
                  <a:schemeClr val="accent1"/>
                </a:solidFill>
              </a:rPr>
              <a:t>BEV: gemiddeld aantal uren per werknemer</a:t>
            </a:r>
            <a:endParaRPr lang="nl-BE" sz="3200" b="1" dirty="0">
              <a:solidFill>
                <a:schemeClr val="accent1"/>
              </a:solidFill>
            </a:endParaRPr>
          </a:p>
        </p:txBody>
      </p:sp>
      <p:graphicFrame>
        <p:nvGraphicFramePr>
          <p:cNvPr id="6" name="Tijdelijke aanduiding voor inhoud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2255117"/>
              </p:ext>
            </p:extLst>
          </p:nvPr>
        </p:nvGraphicFramePr>
        <p:xfrm>
          <a:off x="473075" y="1233488"/>
          <a:ext cx="8229600" cy="4859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6553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3200" b="1" dirty="0" smtClean="0">
                <a:solidFill>
                  <a:schemeClr val="accent1"/>
                </a:solidFill>
              </a:rPr>
              <a:t>BEV: opleidingstype</a:t>
            </a:r>
            <a:endParaRPr lang="nl-BE" sz="3200" b="1" dirty="0">
              <a:solidFill>
                <a:schemeClr val="accent1"/>
              </a:solidFill>
            </a:endParaRPr>
          </a:p>
        </p:txBody>
      </p:sp>
      <p:graphicFrame>
        <p:nvGraphicFramePr>
          <p:cNvPr id="5" name="Grafiek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5070494"/>
              </p:ext>
            </p:extLst>
          </p:nvPr>
        </p:nvGraphicFramePr>
        <p:xfrm>
          <a:off x="683568" y="1196752"/>
          <a:ext cx="8003231" cy="5544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471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14_ppt_WSE-werk">
  <a:themeElements>
    <a:clrScheme name="2014">
      <a:dk1>
        <a:srgbClr val="3F3F3F"/>
      </a:dk1>
      <a:lt1>
        <a:srgbClr val="FFFFFF"/>
      </a:lt1>
      <a:dk2>
        <a:srgbClr val="3F3F3F"/>
      </a:dk2>
      <a:lt2>
        <a:srgbClr val="FFFFFF"/>
      </a:lt2>
      <a:accent1>
        <a:srgbClr val="31B7BC"/>
      </a:accent1>
      <a:accent2>
        <a:srgbClr val="E69B1E"/>
      </a:accent2>
      <a:accent3>
        <a:srgbClr val="BE50A7"/>
      </a:accent3>
      <a:accent4>
        <a:srgbClr val="C9D010"/>
      </a:accent4>
      <a:accent5>
        <a:srgbClr val="24789C"/>
      </a:accent5>
      <a:accent6>
        <a:srgbClr val="FFEB00"/>
      </a:accent6>
      <a:hlink>
        <a:srgbClr val="A5A5A5"/>
      </a:hlink>
      <a:folHlink>
        <a:srgbClr val="A5A5A5"/>
      </a:folHlink>
    </a:clrScheme>
    <a:fontScheme name="201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e_opleidingsincentives_1804.potx" id="{2A926AD2-2DFC-4850-B94F-67F4C88E3387}" vid="{346279A7-E53D-44E8-B59B-7FD38547D4FD}"/>
    </a:ext>
  </a:extLst>
</a:theme>
</file>

<file path=ppt/theme/theme2.xml><?xml version="1.0" encoding="utf-8"?>
<a:theme xmlns:a="http://schemas.openxmlformats.org/drawingml/2006/main" name="Office-thema">
  <a:themeElements>
    <a:clrScheme name="2014">
      <a:dk1>
        <a:srgbClr val="3F3F3F"/>
      </a:dk1>
      <a:lt1>
        <a:srgbClr val="FFFFFF"/>
      </a:lt1>
      <a:dk2>
        <a:srgbClr val="3F3F3F"/>
      </a:dk2>
      <a:lt2>
        <a:srgbClr val="FFFFFF"/>
      </a:lt2>
      <a:accent1>
        <a:srgbClr val="31B7BC"/>
      </a:accent1>
      <a:accent2>
        <a:srgbClr val="E69B1E"/>
      </a:accent2>
      <a:accent3>
        <a:srgbClr val="BE50A7"/>
      </a:accent3>
      <a:accent4>
        <a:srgbClr val="C9D010"/>
      </a:accent4>
      <a:accent5>
        <a:srgbClr val="24789C"/>
      </a:accent5>
      <a:accent6>
        <a:srgbClr val="FFEB00"/>
      </a:accent6>
      <a:hlink>
        <a:srgbClr val="A5A5A5"/>
      </a:hlink>
      <a:folHlink>
        <a:srgbClr val="A5A5A5"/>
      </a:folHlink>
    </a:clrScheme>
    <a:fontScheme name="201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toor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toor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toor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toor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WSE Document" ma:contentTypeID="0x01010068F2E938EF620040A74E7DB3C94DEBA000B0EF746E383C4642BC9E2034460CD6E9" ma:contentTypeVersion="3" ma:contentTypeDescription="" ma:contentTypeScope="" ma:versionID="67d190699e5e90c4380233572ff31232">
  <xsd:schema xmlns:xsd="http://www.w3.org/2001/XMLSchema" xmlns:xs="http://www.w3.org/2001/XMLSchema" xmlns:p="http://schemas.microsoft.com/office/2006/metadata/properties" xmlns:ns2="f25b312e-0093-4a1c-847a-c5e067e1bbd2" xmlns:ns3="9fe4271f-7610-45a9-ba40-89efa8138161" targetNamespace="http://schemas.microsoft.com/office/2006/metadata/properties" ma:root="true" ma:fieldsID="006f0a2cd0cb53eed637fd06a4c43984" ns2:_="" ns3:_="">
    <xsd:import namespace="f25b312e-0093-4a1c-847a-c5e067e1bbd2"/>
    <xsd:import namespace="9fe4271f-7610-45a9-ba40-89efa8138161"/>
    <xsd:element name="properties">
      <xsd:complexType>
        <xsd:sequence>
          <xsd:element name="documentManagement">
            <xsd:complexType>
              <xsd:all>
                <xsd:element ref="ns2:maef977dab8e43c1b64ff7ed2f79dfab" minOccurs="0"/>
                <xsd:element ref="ns2:TaxCatchAll" minOccurs="0"/>
                <xsd:element ref="ns2:TaxCatchAllLabel" minOccurs="0"/>
                <xsd:element ref="ns2:Jaar"/>
                <xsd:element ref="ns2:haf033858f254ba8aa3d1e1a44364f81" minOccurs="0"/>
                <xsd:element ref="ns2:c9c6ce830bd2482ba8ec58e17803a3d7" minOccurs="0"/>
                <xsd:element ref="ns2:g30ab6d08a5c410cb648235b43c66b7a" minOccurs="0"/>
                <xsd:element ref="ns3:Rubriek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5b312e-0093-4a1c-847a-c5e067e1bbd2" elementFormDefault="qualified">
    <xsd:import namespace="http://schemas.microsoft.com/office/2006/documentManagement/types"/>
    <xsd:import namespace="http://schemas.microsoft.com/office/infopath/2007/PartnerControls"/>
    <xsd:element name="maef977dab8e43c1b64ff7ed2f79dfab" ma:index="8" ma:taxonomy="true" ma:internalName="maef977dab8e43c1b64ff7ed2f79dfab" ma:taxonomyFieldName="TypeDocument" ma:displayName="Type document" ma:default="" ma:fieldId="{6aef977d-ab8e-43c1-b64f-f7ed2f79dfab}" ma:taxonomyMulti="true" ma:sspId="1f8d5420-8a7a-4254-9dee-e65a4531f4c3" ma:termSetId="3a80e972-8c30-4b7e-a123-04e9f61f70f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23878e6f-dd7a-46d9-9c34-121c66c618aa}" ma:internalName="TaxCatchAll" ma:showField="CatchAllData" ma:web="f25b312e-0093-4a1c-847a-c5e067e1bb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23878e6f-dd7a-46d9-9c34-121c66c618aa}" ma:internalName="TaxCatchAllLabel" ma:readOnly="true" ma:showField="CatchAllDataLabel" ma:web="f25b312e-0093-4a1c-847a-c5e067e1bb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Jaar" ma:index="12" ma:displayName="Jaar" ma:default="2016" ma:internalName="Jaar">
      <xsd:simpleType>
        <xsd:restriction base="dms:Text">
          <xsd:maxLength value="255"/>
        </xsd:restriction>
      </xsd:simpleType>
    </xsd:element>
    <xsd:element name="haf033858f254ba8aa3d1e1a44364f81" ma:index="13" ma:taxonomy="true" ma:internalName="haf033858f254ba8aa3d1e1a44364f81" ma:taxonomyFieldName="AfdelingTeam" ma:displayName="Afdeling / Team" ma:default="" ma:fieldId="{1af03385-8f25-4ba8-aa3d-1e1a44364f81}" ma:sspId="1f8d5420-8a7a-4254-9dee-e65a4531f4c3" ma:termSetId="ab0e1f11-408e-451d-8d67-9e42824d189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9c6ce830bd2482ba8ec58e17803a3d7" ma:index="15" nillable="true" ma:taxonomy="true" ma:internalName="c9c6ce830bd2482ba8ec58e17803a3d7" ma:taxonomyFieldName="WSEMaterie" ma:displayName="Materie" ma:default="" ma:fieldId="{c9c6ce83-0bd2-482b-a8ec-58e17803a3d7}" ma:taxonomyMulti="true" ma:sspId="1f8d5420-8a7a-4254-9dee-e65a4531f4c3" ma:termSetId="b0e87c6c-7969-4e6c-a4ac-4befea8672e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g30ab6d08a5c410cb648235b43c66b7a" ma:index="17" nillable="true" ma:taxonomy="true" ma:internalName="g30ab6d08a5c410cb648235b43c66b7a" ma:taxonomyFieldName="ExterneAuteurs" ma:displayName="Externe auteurs" ma:default="" ma:fieldId="{030ab6d0-8a5c-410c-b648-235b43c66b7a}" ma:taxonomyMulti="true" ma:sspId="1f8d5420-8a7a-4254-9dee-e65a4531f4c3" ma:termSetId="457f17c8-aeb1-4ffe-8b4e-35acc2fb1513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e4271f-7610-45a9-ba40-89efa8138161" elementFormDefault="qualified">
    <xsd:import namespace="http://schemas.microsoft.com/office/2006/documentManagement/types"/>
    <xsd:import namespace="http://schemas.microsoft.com/office/infopath/2007/PartnerControls"/>
    <xsd:element name="Rubriek" ma:index="19" nillable="true" ma:displayName="Rubriek" ma:default="Agenda" ma:format="Dropdown" ma:internalName="Rubriek">
      <xsd:simpleType>
        <xsd:union memberTypes="dms:Text">
          <xsd:simpleType>
            <xsd:restriction base="dms:Choice">
              <xsd:enumeration value="Agenda"/>
              <xsd:enumeration value="Extern (zonder band)"/>
              <xsd:enumeration value="Extern (met band)"/>
              <xsd:enumeration value="PLOEG"/>
              <xsd:enumeration value="E-mail signatuur"/>
              <xsd:enumeration value="Fax"/>
              <xsd:enumeration value="Nota"/>
              <xsd:enumeration value="Persmededeling"/>
              <xsd:enumeration value="Presentatie"/>
              <xsd:enumeration value="Omzendbrief"/>
              <xsd:enumeration value="Juridische documenten"/>
              <xsd:enumeration value="Uitnodiging internationaal"/>
              <xsd:enumeration value="Uitnodiging nationaal"/>
              <xsd:enumeration value="Verslag"/>
              <xsd:enumeration value="Oude Huisstijl"/>
              <xsd:enumeration value="Sjablonen minister Muyters"/>
              <xsd:enumeration value="Publicatie met voorblad en colofon"/>
              <xsd:enumeration value="Banners en logo's"/>
              <xsd:enumeration value="Financiële sjablonen"/>
              <xsd:enumeration value="Modelnota’s agenderingen"/>
              <xsd:enumeration value="Sjablonen minister Homans"/>
              <xsd:enumeration value="Wetgeving"/>
            </xsd:restriction>
          </xsd:simpleType>
        </xsd:un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Jaar xmlns="f25b312e-0093-4a1c-847a-c5e067e1bbd2">2016</Jaar>
    <TaxCatchAll xmlns="f25b312e-0093-4a1c-847a-c5e067e1bbd2">
      <Value>38</Value>
      <Value>1</Value>
    </TaxCatchAll>
    <maef977dab8e43c1b64ff7ed2f79dfab xmlns="f25b312e-0093-4a1c-847a-c5e067e1bbd2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Presentatie</TermName>
          <TermId xmlns="http://schemas.microsoft.com/office/infopath/2007/PartnerControls">53b0e033-4215-44ed-be64-8a4ae5e63f46</TermId>
        </TermInfo>
      </Terms>
    </maef977dab8e43c1b64ff7ed2f79dfab>
    <haf033858f254ba8aa3d1e1a44364f81 xmlns="f25b312e-0093-4a1c-847a-c5e067e1bbd2">
      <Terms xmlns="http://schemas.microsoft.com/office/infopath/2007/PartnerControls">
        <TermInfo xmlns="http://schemas.microsoft.com/office/infopath/2007/PartnerControls">
          <TermName xmlns="http://schemas.microsoft.com/office/infopath/2007/PartnerControls">Departement</TermName>
          <TermId xmlns="http://schemas.microsoft.com/office/infopath/2007/PartnerControls">8f368871-e66a-4297-889f-80b384f7fdcb</TermId>
        </TermInfo>
      </Terms>
    </haf033858f254ba8aa3d1e1a44364f81>
    <Rubriek xmlns="9fe4271f-7610-45a9-ba40-89efa8138161">Presentatie</Rubriek>
    <c9c6ce830bd2482ba8ec58e17803a3d7 xmlns="f25b312e-0093-4a1c-847a-c5e067e1bbd2">
      <Terms xmlns="http://schemas.microsoft.com/office/infopath/2007/PartnerControls"/>
    </c9c6ce830bd2482ba8ec58e17803a3d7>
    <g30ab6d08a5c410cb648235b43c66b7a xmlns="f25b312e-0093-4a1c-847a-c5e067e1bbd2">
      <Terms xmlns="http://schemas.microsoft.com/office/infopath/2007/PartnerControls"/>
    </g30ab6d08a5c410cb648235b43c66b7a>
  </documentManagement>
</p:properties>
</file>

<file path=customXml/itemProps1.xml><?xml version="1.0" encoding="utf-8"?>
<ds:datastoreItem xmlns:ds="http://schemas.openxmlformats.org/officeDocument/2006/customXml" ds:itemID="{057D1B65-D08C-4F23-9A4F-6AA3101ACDD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B38FB73-A78F-41DE-A9FE-905BC6C40A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5b312e-0093-4a1c-847a-c5e067e1bbd2"/>
    <ds:schemaRef ds:uri="9fe4271f-7610-45a9-ba40-89efa81381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7E38095-2202-49A3-977B-D60CF1940A87}">
  <ds:schemaRefs>
    <ds:schemaRef ds:uri="9fe4271f-7610-45a9-ba40-89efa8138161"/>
    <ds:schemaRef ds:uri="http://purl.org/dc/terms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f25b312e-0093-4a1c-847a-c5e067e1bbd2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9617</TotalTime>
  <Words>175</Words>
  <Application>Microsoft Office PowerPoint</Application>
  <PresentationFormat>Diavoorstelling (4:3)</PresentationFormat>
  <Paragraphs>99</Paragraphs>
  <Slides>18</Slides>
  <Notes>13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4" baseType="lpstr">
      <vt:lpstr>ＭＳ Ｐゴシック</vt:lpstr>
      <vt:lpstr>Arial</vt:lpstr>
      <vt:lpstr>Calibri</vt:lpstr>
      <vt:lpstr>Times</vt:lpstr>
      <vt:lpstr>Wingdings</vt:lpstr>
      <vt:lpstr>2014_ppt_WSE-werk</vt:lpstr>
      <vt:lpstr>Benutting van Vlaamse opleidingsincentives voor werkenden</vt:lpstr>
      <vt:lpstr>Opleidingsincentives voor werkenden</vt:lpstr>
      <vt:lpstr>PowerPoint-presentatie</vt:lpstr>
      <vt:lpstr>BEV: bestedingen en begunstigden</vt:lpstr>
      <vt:lpstr>BEV: bereik loontrekkenden privé sector</vt:lpstr>
      <vt:lpstr>BEV: gemiddeld bedrag per werknemer</vt:lpstr>
      <vt:lpstr>BEV: gemiddeld bedrag per werknemer</vt:lpstr>
      <vt:lpstr>BEV: gemiddeld aantal uren per werknemer</vt:lpstr>
      <vt:lpstr>BEV: opleidingstype</vt:lpstr>
      <vt:lpstr>PowerPoint-presentatie</vt:lpstr>
      <vt:lpstr>OC: begunstigden en bestedingen</vt:lpstr>
      <vt:lpstr> OC: bereik opleidingscheques loontrekkenden</vt:lpstr>
      <vt:lpstr>OC: gemiddeld bedrag per werknemer</vt:lpstr>
      <vt:lpstr>OC: gemiddeld bedrag per werknemer</vt:lpstr>
      <vt:lpstr>OC: opleidingsinstelling</vt:lpstr>
      <vt:lpstr>PowerPoint-presentatie</vt:lpstr>
      <vt:lpstr>Opleidingskrediet</vt:lpstr>
      <vt:lpstr>PowerPoint-presentatie</vt:lpstr>
    </vt:vector>
  </TitlesOfParts>
  <Company>Vlaamse Overheid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Presentatie Vlaanderen is werk</dc:title>
  <dc:creator>Stijn Audooren</dc:creator>
  <dc:description/>
  <cp:lastModifiedBy>Boey, Raf</cp:lastModifiedBy>
  <cp:revision>56</cp:revision>
  <cp:lastPrinted>2016-04-18T09:48:09Z</cp:lastPrinted>
  <dcterms:created xsi:type="dcterms:W3CDTF">2014-06-03T12:46:08Z</dcterms:created>
  <dcterms:modified xsi:type="dcterms:W3CDTF">2016-04-18T12:31:48Z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0x01010068F2E938EF620040A74E7DB3C94DEBA000B0EF746E383C4642BC9E2034460CD6E9</vt:lpwstr>
  </property>
  <property fmtid="{D5CDD505-2E9C-101B-9397-08002B2CF9AE}" pid="3" name="ee7fe41ad3b343979a7c3821243045dc">
    <vt:lpwstr>2014|d4ae3f4b-888d-47d9-afce-d111b46a6f3c</vt:lpwstr>
  </property>
  <property fmtid="{D5CDD505-2E9C-101B-9397-08002B2CF9AE}" pid="4" name="WSEMaterie">
    <vt:lpwstr/>
  </property>
  <property fmtid="{D5CDD505-2E9C-101B-9397-08002B2CF9AE}" pid="5" name="ExterneAuteurs">
    <vt:lpwstr/>
  </property>
  <property fmtid="{D5CDD505-2E9C-101B-9397-08002B2CF9AE}" pid="6" name="TypeDocument">
    <vt:lpwstr>38;#Presentatie|53b0e033-4215-44ed-be64-8a4ae5e63f46</vt:lpwstr>
  </property>
  <property fmtid="{D5CDD505-2E9C-101B-9397-08002B2CF9AE}" pid="7" name="DocumentJaar">
    <vt:lpwstr>120;#2014|d4ae3f4b-888d-47d9-afce-d111b46a6f3c</vt:lpwstr>
  </property>
  <property fmtid="{D5CDD505-2E9C-101B-9397-08002B2CF9AE}" pid="8" name="AfdelingTeam">
    <vt:lpwstr>1;#Departement|8f368871-e66a-4297-889f-80b384f7fdcb</vt:lpwstr>
  </property>
  <property fmtid="{D5CDD505-2E9C-101B-9397-08002B2CF9AE}" pid="9" name="Order">
    <vt:r8>17800</vt:r8>
  </property>
</Properties>
</file>